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7" r:id="rId2"/>
  </p:sldMasterIdLst>
  <p:notesMasterIdLst>
    <p:notesMasterId r:id="rId51"/>
  </p:notesMasterIdLst>
  <p:handoutMasterIdLst>
    <p:handoutMasterId r:id="rId52"/>
  </p:handoutMasterIdLst>
  <p:sldIdLst>
    <p:sldId id="256" r:id="rId3"/>
    <p:sldId id="259" r:id="rId4"/>
    <p:sldId id="284" r:id="rId5"/>
    <p:sldId id="295" r:id="rId6"/>
    <p:sldId id="285" r:id="rId7"/>
    <p:sldId id="274" r:id="rId8"/>
    <p:sldId id="302" r:id="rId9"/>
    <p:sldId id="293" r:id="rId10"/>
    <p:sldId id="308" r:id="rId11"/>
    <p:sldId id="307" r:id="rId12"/>
    <p:sldId id="306" r:id="rId13"/>
    <p:sldId id="300" r:id="rId14"/>
    <p:sldId id="301" r:id="rId15"/>
    <p:sldId id="326" r:id="rId16"/>
    <p:sldId id="305" r:id="rId17"/>
    <p:sldId id="309" r:id="rId18"/>
    <p:sldId id="314" r:id="rId19"/>
    <p:sldId id="311" r:id="rId20"/>
    <p:sldId id="299" r:id="rId21"/>
    <p:sldId id="310" r:id="rId22"/>
    <p:sldId id="334" r:id="rId23"/>
    <p:sldId id="336" r:id="rId24"/>
    <p:sldId id="303" r:id="rId25"/>
    <p:sldId id="313" r:id="rId26"/>
    <p:sldId id="320" r:id="rId27"/>
    <p:sldId id="322" r:id="rId28"/>
    <p:sldId id="321" r:id="rId29"/>
    <p:sldId id="323" r:id="rId30"/>
    <p:sldId id="324" r:id="rId31"/>
    <p:sldId id="325" r:id="rId32"/>
    <p:sldId id="337" r:id="rId33"/>
    <p:sldId id="338" r:id="rId34"/>
    <p:sldId id="339" r:id="rId35"/>
    <p:sldId id="347" r:id="rId36"/>
    <p:sldId id="346" r:id="rId37"/>
    <p:sldId id="341" r:id="rId38"/>
    <p:sldId id="342" r:id="rId39"/>
    <p:sldId id="343" r:id="rId40"/>
    <p:sldId id="344" r:id="rId41"/>
    <p:sldId id="345" r:id="rId42"/>
    <p:sldId id="286" r:id="rId43"/>
    <p:sldId id="273" r:id="rId44"/>
    <p:sldId id="329" r:id="rId45"/>
    <p:sldId id="330" r:id="rId46"/>
    <p:sldId id="331" r:id="rId47"/>
    <p:sldId id="332" r:id="rId48"/>
    <p:sldId id="287" r:id="rId49"/>
    <p:sldId id="288" r:id="rId50"/>
  </p:sldIdLst>
  <p:sldSz cx="12192000" cy="6858000"/>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31" userDrawn="1">
          <p15:clr>
            <a:srgbClr val="A4A3A4"/>
          </p15:clr>
        </p15:guide>
        <p15:guide id="2" pos="3348" userDrawn="1">
          <p15:clr>
            <a:srgbClr val="A4A3A4"/>
          </p15:clr>
        </p15:guide>
      </p15:sldGuideLst>
    </p:ext>
    <p:ext uri="{2D200454-40CA-4A62-9FC3-DE9A4176ACB9}">
      <p15:notesGuideLst xmlns:p15="http://schemas.microsoft.com/office/powerpoint/2012/main">
        <p15:guide id="1" orient="horz" pos="2933">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硕" initials="硕王" lastIdx="4" clrIdx="0">
    <p:extLst>
      <p:ext uri="{19B8F6BF-5375-455C-9EA6-DF929625EA0E}">
        <p15:presenceInfo xmlns:p15="http://schemas.microsoft.com/office/powerpoint/2012/main" userId="S::qwe@ufo2900809685.onmicrosoft.com::eca4fb51-344f-4df4-9b6d-36fe3bb122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4F6A"/>
    <a:srgbClr val="F8F8F8"/>
    <a:srgbClr val="6768AB"/>
    <a:srgbClr val="E4C1BF"/>
    <a:srgbClr val="CCCBE3"/>
    <a:srgbClr val="535597"/>
    <a:srgbClr val="F5F7F9"/>
    <a:srgbClr val="6A65AD"/>
    <a:srgbClr val="639B79"/>
    <a:srgbClr val="F5ED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90381" autoAdjust="0"/>
  </p:normalViewPr>
  <p:slideViewPr>
    <p:cSldViewPr snapToGrid="0">
      <p:cViewPr varScale="1">
        <p:scale>
          <a:sx n="65" d="100"/>
          <a:sy n="65" d="100"/>
        </p:scale>
        <p:origin x="772" y="60"/>
      </p:cViewPr>
      <p:guideLst>
        <p:guide orient="horz" pos="1331"/>
        <p:guide pos="3348"/>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88" y="-72"/>
      </p:cViewPr>
      <p:guideLst>
        <p:guide orient="horz" pos="2933"/>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2024/6/3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3214714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777324425"/>
      </p:ext>
    </p:extLst>
  </p:cSld>
  <p:clrMap bg1="lt1" tx1="dk1" bg2="lt2" tx2="dk2" accent1="accent1" accent2="accent2" accent3="accent3" accent4="accent4" accent5="accent5" accent6="accent6" hlink="hlink" folHlink="folHlink"/>
  <p:hf sldNum="0"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87250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19689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94369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94077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70109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40240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0680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77382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29840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8917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33918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94523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25450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350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0095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44088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86060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65219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32797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93620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61604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53042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11164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83407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72927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182619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211118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48987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99148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76517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1718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43133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80119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98088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68930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875855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04364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57439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200" indent="0" algn="ctr">
              <a:buNone/>
              <a:defRPr sz="2000"/>
            </a:lvl2pPr>
            <a:lvl3pPr marL="914400" indent="0" algn="ctr">
              <a:buNone/>
              <a:defRPr sz="1865"/>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2024/6/3</a:t>
            </a:fld>
            <a:endParaRPr lang="zh-CN" altLang="en-US"/>
          </a:p>
        </p:txBody>
      </p:sp>
      <p:sp>
        <p:nvSpPr>
          <p:cNvPr id="5" name="页脚占位符 4"/>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9"/>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2024/6/3</a:t>
            </a:fld>
            <a:endParaRPr lang="zh-CN" altLang="en-US"/>
          </a:p>
        </p:txBody>
      </p:sp>
      <p:sp>
        <p:nvSpPr>
          <p:cNvPr id="5" name="页脚占位符 4"/>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2024/6/3</a:t>
            </a:fld>
            <a:endParaRPr lang="zh-CN" altLang="en-US"/>
          </a:p>
        </p:txBody>
      </p:sp>
      <p:sp>
        <p:nvSpPr>
          <p:cNvPr id="4" name="页脚占位符 3"/>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z="1800" smtClean="0">
                <a:solidFill>
                  <a:prstClr val="black"/>
                </a:solidFill>
              </a:rPr>
              <a:pPr defTabSz="914400"/>
              <a:t>2024/6/3</a:t>
            </a:fld>
            <a:endParaRPr lang="zh-CN" altLang="en-US" sz="1800">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3646504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z="1800" smtClean="0">
                <a:solidFill>
                  <a:prstClr val="black"/>
                </a:solidFill>
              </a:rPr>
              <a:pPr defTabSz="914400"/>
              <a:t>2024/6/3</a:t>
            </a:fld>
            <a:endParaRPr lang="zh-CN" altLang="en-US" sz="1800">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521778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30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zuser; ">
    <p:spTree>
      <p:nvGrpSpPr>
        <p:cNvPr id="1" name=""/>
        <p:cNvGrpSpPr/>
        <p:nvPr/>
      </p:nvGrpSpPr>
      <p:grpSpPr>
        <a:xfrm>
          <a:off x="0" y="0"/>
          <a:ext cx="0" cy="0"/>
          <a:chOff x="0" y="0"/>
          <a:chExt cx="0" cy="0"/>
        </a:xfrm>
      </p:grpSpPr>
    </p:spTree>
  </p:cSld>
  <p:clrMapOvr>
    <a:masterClrMapping/>
  </p:clrMapOvr>
  <p:transition spd="slow" advClick="0" advTm="0">
    <p:push dir="u"/>
  </p:transition>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65">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2024/6/3</a:t>
            </a:fld>
            <a:endParaRPr lang="zh-CN" altLang="en-US"/>
          </a:p>
        </p:txBody>
      </p:sp>
      <p:sp>
        <p:nvSpPr>
          <p:cNvPr id="5" name="页脚占位符 4"/>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2024/6/3</a:t>
            </a:fld>
            <a:endParaRPr lang="zh-CN" altLang="en-US"/>
          </a:p>
        </p:txBody>
      </p:sp>
      <p:sp>
        <p:nvSpPr>
          <p:cNvPr id="6" name="页脚占位符 5"/>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186773" y="1778439"/>
            <a:ext cx="4873575"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p>
        </p:txBody>
      </p:sp>
      <p:sp>
        <p:nvSpPr>
          <p:cNvPr id="4" name="内容占位符 3"/>
          <p:cNvSpPr>
            <a:spLocks noGrp="1"/>
          </p:cNvSpPr>
          <p:nvPr>
            <p:ph sz="half" idx="2"/>
          </p:nvPr>
        </p:nvSpPr>
        <p:spPr>
          <a:xfrm>
            <a:off x="1186773" y="2665379"/>
            <a:ext cx="4873575"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9" y="1778439"/>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p>
        </p:txBody>
      </p:sp>
      <p:sp>
        <p:nvSpPr>
          <p:cNvPr id="6" name="内容占位符 5"/>
          <p:cNvSpPr>
            <a:spLocks noGrp="1"/>
          </p:cNvSpPr>
          <p:nvPr>
            <p:ph sz="quarter" idx="4"/>
          </p:nvPr>
        </p:nvSpPr>
        <p:spPr>
          <a:xfrm>
            <a:off x="6256939" y="2665379"/>
            <a:ext cx="4897576"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2024/6/3</a:t>
            </a:fld>
            <a:endParaRPr lang="zh-CN" altLang="en-US"/>
          </a:p>
        </p:txBody>
      </p:sp>
      <p:sp>
        <p:nvSpPr>
          <p:cNvPr id="8" name="页脚占位符 7"/>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3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186773" y="1778439"/>
            <a:ext cx="4873575"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p>
        </p:txBody>
      </p:sp>
      <p:sp>
        <p:nvSpPr>
          <p:cNvPr id="4" name="内容占位符 3"/>
          <p:cNvSpPr>
            <a:spLocks noGrp="1"/>
          </p:cNvSpPr>
          <p:nvPr>
            <p:ph sz="half" idx="2"/>
          </p:nvPr>
        </p:nvSpPr>
        <p:spPr>
          <a:xfrm>
            <a:off x="1186773" y="2665379"/>
            <a:ext cx="4873575"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9" y="1778439"/>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p>
        </p:txBody>
      </p:sp>
      <p:sp>
        <p:nvSpPr>
          <p:cNvPr id="6" name="内容占位符 5"/>
          <p:cNvSpPr>
            <a:spLocks noGrp="1"/>
          </p:cNvSpPr>
          <p:nvPr>
            <p:ph sz="quarter" idx="4"/>
          </p:nvPr>
        </p:nvSpPr>
        <p:spPr>
          <a:xfrm>
            <a:off x="6256939" y="2665379"/>
            <a:ext cx="4897576"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2024/6/3</a:t>
            </a:fld>
            <a:endParaRPr lang="zh-CN" altLang="en-US"/>
          </a:p>
        </p:txBody>
      </p:sp>
      <p:sp>
        <p:nvSpPr>
          <p:cNvPr id="8" name="页脚占位符 7"/>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r>
              <a:rPr lang="zh-CN" altLang="en-US" sz="100" dirty="0">
                <a:solidFill>
                  <a:schemeClr val="tx1">
                    <a:alpha val="0"/>
                  </a:schemeClr>
                </a:solidFill>
                <a:latin typeface="微软雅黑" panose="020B0503020204020204" pitchFamily="34" charset="-122"/>
                <a:ea typeface="微软雅黑" panose="020B0503020204020204" pitchFamily="34" charset="-122"/>
              </a:rPr>
              <a:t>侠</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5804601"/>
      </p:ext>
    </p:extLst>
  </p:cSld>
  <p:clrMapOvr>
    <a:masterClrMapping/>
  </p:clrMapOvr>
  <p:transition spd="slow" advClick="0" advTm="0">
    <p:push dir="u"/>
  </p:transition>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2024/6/3</a:t>
            </a:fld>
            <a:endParaRPr lang="zh-CN" altLang="en-US"/>
          </a:p>
        </p:txBody>
      </p:sp>
      <p:sp>
        <p:nvSpPr>
          <p:cNvPr id="4" name="页脚占位符 3"/>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2024/6/3</a:t>
            </a:fld>
            <a:endParaRPr lang="zh-CN" altLang="en-US"/>
          </a:p>
        </p:txBody>
      </p:sp>
      <p:sp>
        <p:nvSpPr>
          <p:cNvPr id="3" name="页脚占位符 2"/>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a:prstGeom prst="rect">
            <a:avLst/>
          </a:prstGeom>
        </p:spPr>
        <p:txBody>
          <a:bodyPr/>
          <a:lstStyle>
            <a:lvl1pPr marL="0" indent="0">
              <a:buNone/>
              <a:defRPr sz="2000"/>
            </a:lvl1pPr>
            <a:lvl2pPr marL="457200" indent="0">
              <a:buNone/>
              <a:defRPr sz="1865"/>
            </a:lvl2pPr>
            <a:lvl3pPr marL="914400" indent="0">
              <a:buNone/>
              <a:defRPr sz="1600"/>
            </a:lvl3pPr>
            <a:lvl4pPr marL="1371600" indent="0">
              <a:buNone/>
              <a:defRPr sz="1465"/>
            </a:lvl4pPr>
            <a:lvl5pPr marL="1828800" indent="0">
              <a:buNone/>
              <a:defRPr sz="1465"/>
            </a:lvl5pPr>
            <a:lvl6pPr marL="2286000" indent="0">
              <a:buNone/>
              <a:defRPr sz="1465"/>
            </a:lvl6pPr>
            <a:lvl7pPr marL="2743200" indent="0">
              <a:buNone/>
              <a:defRPr sz="1465"/>
            </a:lvl7pPr>
            <a:lvl8pPr marL="3200400" indent="0">
              <a:buNone/>
              <a:defRPr sz="1465"/>
            </a:lvl8pPr>
            <a:lvl9pPr marL="3657600" indent="0">
              <a:buNone/>
              <a:defRPr sz="1465"/>
            </a:lvl9pPr>
          </a:lstStyle>
          <a:p>
            <a:pPr lvl="0"/>
            <a:r>
              <a:rPr lang="zh-CN" altLang="en-US"/>
              <a:t>单击此处编辑母版文本样式</a:t>
            </a:r>
          </a:p>
        </p:txBody>
      </p:sp>
      <p:sp>
        <p:nvSpPr>
          <p:cNvPr id="5" name="日期占位符 4"/>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2024/6/3</a:t>
            </a:fld>
            <a:endParaRPr lang="zh-CN" altLang="en-US"/>
          </a:p>
        </p:txBody>
      </p:sp>
      <p:sp>
        <p:nvSpPr>
          <p:cNvPr id="6" name="页脚占位符 5"/>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794" r:id="rId6"/>
    <p:sldLayoutId id="2147483654" r:id="rId7"/>
    <p:sldLayoutId id="2147483655" r:id="rId8"/>
    <p:sldLayoutId id="2147483656" r:id="rId9"/>
    <p:sldLayoutId id="2147483657" r:id="rId10"/>
    <p:sldLayoutId id="2147483658" r:id="rId11"/>
  </p:sldLayoutIdLst>
  <p:transition spd="slow" advClick="0" advTm="0">
    <p:push dir="u"/>
  </p:transition>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9pPr>
    </p:bodyStyle>
    <p:otherStyle>
      <a:defPPr>
        <a:defRPr lang="zh-CN"/>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800" algn="l" defTabSz="914400" rtl="0" eaLnBrk="1" latinLnBrk="0" hangingPunct="1">
        <a:defRPr sz="1865" kern="1200">
          <a:solidFill>
            <a:schemeClr val="tx1"/>
          </a:solidFill>
          <a:latin typeface="+mn-lt"/>
          <a:ea typeface="+mn-ea"/>
          <a:cs typeface="+mn-cs"/>
        </a:defRPr>
      </a:lvl5pPr>
      <a:lvl6pPr marL="2286000" algn="l" defTabSz="914400" rtl="0" eaLnBrk="1" latinLnBrk="0" hangingPunct="1">
        <a:defRPr sz="1865" kern="1200">
          <a:solidFill>
            <a:schemeClr val="tx1"/>
          </a:solidFill>
          <a:latin typeface="+mn-lt"/>
          <a:ea typeface="+mn-ea"/>
          <a:cs typeface="+mn-cs"/>
        </a:defRPr>
      </a:lvl6pPr>
      <a:lvl7pPr marL="2743200" algn="l" defTabSz="914400" rtl="0" eaLnBrk="1" latinLnBrk="0" hangingPunct="1">
        <a:defRPr sz="1865" kern="1200">
          <a:solidFill>
            <a:schemeClr val="tx1"/>
          </a:solidFill>
          <a:latin typeface="+mn-lt"/>
          <a:ea typeface="+mn-ea"/>
          <a:cs typeface="+mn-cs"/>
        </a:defRPr>
      </a:lvl7pPr>
      <a:lvl8pPr marL="3200400" algn="l" defTabSz="914400" rtl="0" eaLnBrk="1" latinLnBrk="0" hangingPunct="1">
        <a:defRPr sz="1865" kern="1200">
          <a:solidFill>
            <a:schemeClr val="tx1"/>
          </a:solidFill>
          <a:latin typeface="+mn-lt"/>
          <a:ea typeface="+mn-ea"/>
          <a:cs typeface="+mn-cs"/>
        </a:defRPr>
      </a:lvl8pPr>
      <a:lvl9pPr marL="3657600" algn="l" defTabSz="914400" rtl="0" eaLnBrk="1" latinLnBrk="0" hangingPunct="1">
        <a:defRPr sz="18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82324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jpeg"/></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43" name="文本框 30"/>
          <p:cNvSpPr txBox="1"/>
          <p:nvPr/>
        </p:nvSpPr>
        <p:spPr>
          <a:xfrm>
            <a:off x="5130149" y="1812505"/>
            <a:ext cx="4320940" cy="335915"/>
          </a:xfrm>
          <a:prstGeom prst="rect">
            <a:avLst/>
          </a:prstGeom>
          <a:noFill/>
        </p:spPr>
        <p:txBody>
          <a:bodyPr wrap="square" lIns="91413" tIns="45706" rIns="91413" bIns="45706" rtlCol="0">
            <a:spAutoFit/>
          </a:bodyPr>
          <a:lstStyle/>
          <a:p>
            <a:pPr algn="dist"/>
            <a:r>
              <a:rPr lang="en-US" altLang="zh-CN" sz="1600" spc="300" dirty="0">
                <a:solidFill>
                  <a:srgbClr val="2D4F6A"/>
                </a:solidFill>
                <a:cs typeface="+mn-ea"/>
                <a:sym typeface="+mn-lt"/>
              </a:rPr>
              <a:t>GRADUATION THESIS REPLY</a:t>
            </a:r>
          </a:p>
        </p:txBody>
      </p:sp>
      <p:sp>
        <p:nvSpPr>
          <p:cNvPr id="15" name="矩形 14">
            <a:extLst>
              <a:ext uri="{FF2B5EF4-FFF2-40B4-BE49-F238E27FC236}">
                <a16:creationId xmlns:a16="http://schemas.microsoft.com/office/drawing/2014/main" id="{1A47F2E8-3875-52F0-175A-75EBFFF064A3}"/>
              </a:ext>
            </a:extLst>
          </p:cNvPr>
          <p:cNvSpPr/>
          <p:nvPr/>
        </p:nvSpPr>
        <p:spPr>
          <a:xfrm>
            <a:off x="4981627" y="3428464"/>
            <a:ext cx="3719584" cy="639097"/>
          </a:xfrm>
          <a:prstGeom prst="rect">
            <a:avLst/>
          </a:prstGeom>
          <a:solidFill>
            <a:srgbClr val="2D4F6A"/>
          </a:solidFill>
          <a:ln>
            <a:noFill/>
          </a:ln>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zh-CN" altLang="en-US" sz="2000" dirty="0"/>
              <a:t>答辩人：王令硕（机器人</a:t>
            </a:r>
            <a:r>
              <a:rPr lang="en-US" altLang="zh-CN" sz="2000" dirty="0"/>
              <a:t>202</a:t>
            </a:r>
            <a:r>
              <a:rPr lang="zh-CN" altLang="en-US" sz="2000" dirty="0"/>
              <a:t>）</a:t>
            </a:r>
          </a:p>
        </p:txBody>
      </p:sp>
      <p:sp>
        <p:nvSpPr>
          <p:cNvPr id="18" name="矩形 17">
            <a:extLst>
              <a:ext uri="{FF2B5EF4-FFF2-40B4-BE49-F238E27FC236}">
                <a16:creationId xmlns:a16="http://schemas.microsoft.com/office/drawing/2014/main" id="{2C4060A1-3F06-6B56-1C08-2FE24FBDA9A1}"/>
              </a:ext>
            </a:extLst>
          </p:cNvPr>
          <p:cNvSpPr/>
          <p:nvPr/>
        </p:nvSpPr>
        <p:spPr>
          <a:xfrm>
            <a:off x="5014452" y="4476308"/>
            <a:ext cx="1826967" cy="639097"/>
          </a:xfrm>
          <a:prstGeom prst="rect">
            <a:avLst/>
          </a:prstGeom>
          <a:solidFill>
            <a:srgbClr val="2D4F6A"/>
          </a:solidFill>
          <a:ln>
            <a:noFill/>
          </a:ln>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zh-CN" altLang="en-US" sz="2000" dirty="0"/>
              <a:t>导师：刘炜</a:t>
            </a:r>
          </a:p>
        </p:txBody>
      </p:sp>
      <p:sp>
        <p:nvSpPr>
          <p:cNvPr id="19" name="矩形 18">
            <a:extLst>
              <a:ext uri="{FF2B5EF4-FFF2-40B4-BE49-F238E27FC236}">
                <a16:creationId xmlns:a16="http://schemas.microsoft.com/office/drawing/2014/main" id="{E7EE9C3E-042F-AA10-8A8F-2955EAAD276D}"/>
              </a:ext>
            </a:extLst>
          </p:cNvPr>
          <p:cNvSpPr/>
          <p:nvPr/>
        </p:nvSpPr>
        <p:spPr>
          <a:xfrm>
            <a:off x="5014452" y="636521"/>
            <a:ext cx="4552335" cy="1009196"/>
          </a:xfrm>
          <a:prstGeom prst="rect">
            <a:avLst/>
          </a:prstGeom>
          <a:solidFill>
            <a:srgbClr val="2D4F6A"/>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b="1" dirty="0"/>
              <a:t>毕业论文答辩</a:t>
            </a:r>
          </a:p>
        </p:txBody>
      </p:sp>
      <p:sp>
        <p:nvSpPr>
          <p:cNvPr id="3" name="矩形 2">
            <a:extLst>
              <a:ext uri="{FF2B5EF4-FFF2-40B4-BE49-F238E27FC236}">
                <a16:creationId xmlns:a16="http://schemas.microsoft.com/office/drawing/2014/main" id="{954F2B7C-93D3-1682-88C1-50560AB2619F}"/>
              </a:ext>
            </a:extLst>
          </p:cNvPr>
          <p:cNvSpPr/>
          <p:nvPr/>
        </p:nvSpPr>
        <p:spPr>
          <a:xfrm>
            <a:off x="5014452" y="2380620"/>
            <a:ext cx="7177548" cy="639097"/>
          </a:xfrm>
          <a:prstGeom prst="rect">
            <a:avLst/>
          </a:prstGeom>
          <a:solidFill>
            <a:srgbClr val="2D4F6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mj-ea"/>
                <a:ea typeface="+mj-ea"/>
              </a:rPr>
              <a:t>基于单片机的室内移动机器人的设计与应用</a:t>
            </a:r>
          </a:p>
        </p:txBody>
      </p:sp>
    </p:spTree>
  </p:cSld>
  <p:clrMapOvr>
    <a:masterClrMapping/>
  </p:clrMapOvr>
  <mc:AlternateContent xmlns:mc="http://schemas.openxmlformats.org/markup-compatibility/2006" xmlns:p14="http://schemas.microsoft.com/office/powerpoint/2010/main">
    <mc:Choice Requires="p14">
      <p:transition spd="slow" p14:dur="1750">
        <p14:ripple dir="l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9124335" y="130084"/>
            <a:ext cx="3067665"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机器人系统方案设计</a:t>
            </a:r>
          </a:p>
        </p:txBody>
      </p:sp>
      <p:pic>
        <p:nvPicPr>
          <p:cNvPr id="9" name="图片 8">
            <a:extLst>
              <a:ext uri="{FF2B5EF4-FFF2-40B4-BE49-F238E27FC236}">
                <a16:creationId xmlns:a16="http://schemas.microsoft.com/office/drawing/2014/main" id="{939DC762-5F39-C0A6-68A6-FFC3A36834DD}"/>
              </a:ext>
            </a:extLst>
          </p:cNvPr>
          <p:cNvPicPr>
            <a:picLocks noChangeAspect="1"/>
          </p:cNvPicPr>
          <p:nvPr/>
        </p:nvPicPr>
        <p:blipFill>
          <a:blip r:embed="rId3"/>
          <a:stretch>
            <a:fillRect/>
          </a:stretch>
        </p:blipFill>
        <p:spPr>
          <a:xfrm>
            <a:off x="4794047" y="1693652"/>
            <a:ext cx="6852469" cy="2619166"/>
          </a:xfrm>
          <a:prstGeom prst="rect">
            <a:avLst/>
          </a:prstGeom>
          <a:ln>
            <a:noFill/>
          </a:ln>
          <a:effectLst>
            <a:outerShdw blurRad="292100" dist="139700" dir="2700000" algn="tl" rotWithShape="0">
              <a:srgbClr val="333333">
                <a:alpha val="65000"/>
              </a:srgbClr>
            </a:outerShdw>
          </a:effectLst>
        </p:spPr>
      </p:pic>
      <p:sp>
        <p:nvSpPr>
          <p:cNvPr id="13" name="文本框 12">
            <a:extLst>
              <a:ext uri="{FF2B5EF4-FFF2-40B4-BE49-F238E27FC236}">
                <a16:creationId xmlns:a16="http://schemas.microsoft.com/office/drawing/2014/main" id="{5CA951B6-57DA-DFCE-7AF0-D611F28ADEBA}"/>
              </a:ext>
            </a:extLst>
          </p:cNvPr>
          <p:cNvSpPr txBox="1"/>
          <p:nvPr/>
        </p:nvSpPr>
        <p:spPr>
          <a:xfrm>
            <a:off x="6786001" y="4476303"/>
            <a:ext cx="3460955" cy="369332"/>
          </a:xfrm>
          <a:prstGeom prst="rect">
            <a:avLst/>
          </a:prstGeom>
          <a:noFill/>
        </p:spPr>
        <p:txBody>
          <a:bodyPr wrap="square" rtlCol="0">
            <a:spAutoFit/>
          </a:bodyPr>
          <a:lstStyle/>
          <a:p>
            <a:r>
              <a:rPr lang="zh-CN" altLang="en-US" sz="1800" b="1" dirty="0"/>
              <a:t>室内移动机器人系统的组成</a:t>
            </a:r>
          </a:p>
        </p:txBody>
      </p:sp>
      <p:sp>
        <p:nvSpPr>
          <p:cNvPr id="21" name="文本框 20">
            <a:extLst>
              <a:ext uri="{FF2B5EF4-FFF2-40B4-BE49-F238E27FC236}">
                <a16:creationId xmlns:a16="http://schemas.microsoft.com/office/drawing/2014/main" id="{46BE5E04-7AED-BABA-B2C1-9F30502C6E8B}"/>
              </a:ext>
            </a:extLst>
          </p:cNvPr>
          <p:cNvSpPr txBox="1"/>
          <p:nvPr/>
        </p:nvSpPr>
        <p:spPr>
          <a:xfrm>
            <a:off x="509270" y="1631498"/>
            <a:ext cx="4025142" cy="2677656"/>
          </a:xfrm>
          <a:prstGeom prst="rect">
            <a:avLst/>
          </a:prstGeom>
          <a:noFill/>
        </p:spPr>
        <p:txBody>
          <a:bodyPr wrap="square">
            <a:spAutoFit/>
          </a:bodyPr>
          <a:lstStyle/>
          <a:p>
            <a:pPr algn="just" latinLnBrk="1">
              <a:tabLst>
                <a:tab pos="239395" algn="l"/>
              </a:tabLst>
            </a:pPr>
            <a:r>
              <a:rPr lang="en-US" altLang="zh-CN" sz="2400" kern="100" dirty="0">
                <a:effectLst/>
                <a:latin typeface="楷体" panose="02010609060101010101" pitchFamily="49" charset="-122"/>
                <a:ea typeface="楷体" panose="02010609060101010101" pitchFamily="49" charset="-122"/>
              </a:rPr>
              <a:t>	</a:t>
            </a:r>
            <a:r>
              <a:rPr lang="zh-CN" altLang="zh-CN" sz="2400" kern="100" dirty="0">
                <a:effectLst/>
                <a:latin typeface="楷体" panose="02010609060101010101" pitchFamily="49" charset="-122"/>
                <a:ea typeface="楷体" panose="02010609060101010101" pitchFamily="49" charset="-122"/>
              </a:rPr>
              <a:t>本</a:t>
            </a:r>
            <a:r>
              <a:rPr lang="zh-CN" altLang="en-US" sz="2400" kern="100" dirty="0">
                <a:effectLst/>
                <a:latin typeface="楷体" panose="02010609060101010101" pitchFamily="49" charset="-122"/>
                <a:ea typeface="楷体" panose="02010609060101010101" pitchFamily="49" charset="-122"/>
              </a:rPr>
              <a:t>设计</a:t>
            </a:r>
            <a:r>
              <a:rPr lang="zh-CN" altLang="zh-CN" sz="2400" kern="100" dirty="0">
                <a:effectLst/>
                <a:latin typeface="楷体" panose="02010609060101010101" pitchFamily="49" charset="-122"/>
                <a:ea typeface="楷体" panose="02010609060101010101" pitchFamily="49" charset="-122"/>
              </a:rPr>
              <a:t>主要研究机器人环境视觉感知问题，与环境温湿度感知问题，和机器人自身姿态检测与非自动控制方式的控制策略问题，根据需求将任务划分为以下三个子系统如</a:t>
            </a:r>
            <a:r>
              <a:rPr lang="zh-CN" altLang="en-US" sz="2400" kern="100" dirty="0">
                <a:latin typeface="楷体" panose="02010609060101010101" pitchFamily="49" charset="-122"/>
                <a:ea typeface="楷体" panose="02010609060101010101" pitchFamily="49" charset="-122"/>
              </a:rPr>
              <a:t>右图所示。</a:t>
            </a:r>
            <a:endParaRPr lang="en-US" altLang="zh-CN" sz="2400" kern="100" dirty="0">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7146560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6705600" y="143906"/>
            <a:ext cx="5486399"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机器人系统方案设计 </a:t>
            </a:r>
            <a:r>
              <a:rPr lang="en-US" altLang="zh-CN" sz="2400" b="1" dirty="0"/>
              <a:t>– </a:t>
            </a:r>
            <a:r>
              <a:rPr lang="zh-CN" altLang="en-US" sz="2400" b="1" dirty="0"/>
              <a:t>子系统任务分配</a:t>
            </a:r>
            <a:r>
              <a:rPr lang="en-US" altLang="zh-CN" sz="2400" b="1" dirty="0"/>
              <a:t> </a:t>
            </a:r>
            <a:endParaRPr lang="zh-CN" altLang="en-US" sz="2400" b="1" dirty="0"/>
          </a:p>
        </p:txBody>
      </p:sp>
      <p:sp>
        <p:nvSpPr>
          <p:cNvPr id="7" name="文本框 6">
            <a:extLst>
              <a:ext uri="{FF2B5EF4-FFF2-40B4-BE49-F238E27FC236}">
                <a16:creationId xmlns:a16="http://schemas.microsoft.com/office/drawing/2014/main" id="{AFA112BC-A7B7-8CA6-6264-87ED98ED4BF7}"/>
              </a:ext>
            </a:extLst>
          </p:cNvPr>
          <p:cNvSpPr txBox="1"/>
          <p:nvPr/>
        </p:nvSpPr>
        <p:spPr>
          <a:xfrm>
            <a:off x="525022" y="1636645"/>
            <a:ext cx="11141955" cy="4154984"/>
          </a:xfrm>
          <a:prstGeom prst="rect">
            <a:avLst/>
          </a:prstGeom>
          <a:noFill/>
          <a:ln w="19050">
            <a:solidFill>
              <a:schemeClr val="tx1"/>
            </a:solidFill>
            <a:prstDash val="solid"/>
          </a:ln>
        </p:spPr>
        <p:txBody>
          <a:bodyPr wrap="square">
            <a:spAutoFit/>
          </a:bodyPr>
          <a:lstStyle/>
          <a:p>
            <a:pPr algn="just" latinLnBrk="1">
              <a:tabLst>
                <a:tab pos="239395" algn="l"/>
              </a:tabLst>
            </a:pPr>
            <a:r>
              <a:rPr lang="en-US" altLang="zh-CN" sz="2400" kern="100" dirty="0">
                <a:effectLst/>
                <a:latin typeface="楷体" panose="02010609060101010101" pitchFamily="49" charset="-122"/>
                <a:ea typeface="楷体" panose="02010609060101010101" pitchFamily="49" charset="-122"/>
              </a:rPr>
              <a:t>(1)</a:t>
            </a:r>
            <a:r>
              <a:rPr lang="zh-CN" altLang="zh-CN" sz="2400" kern="100" dirty="0">
                <a:effectLst/>
                <a:latin typeface="楷体" panose="02010609060101010101" pitchFamily="49" charset="-122"/>
                <a:ea typeface="楷体" panose="02010609060101010101" pitchFamily="49" charset="-122"/>
              </a:rPr>
              <a:t>机器人无线控制系统</a:t>
            </a:r>
            <a:endParaRPr lang="en-US" altLang="zh-CN" sz="2400" kern="100" dirty="0">
              <a:effectLst/>
              <a:latin typeface="楷体" panose="02010609060101010101" pitchFamily="49" charset="-122"/>
              <a:ea typeface="楷体" panose="02010609060101010101" pitchFamily="49" charset="-122"/>
            </a:endParaRPr>
          </a:p>
          <a:p>
            <a:pPr algn="just" latinLnBrk="1">
              <a:tabLst>
                <a:tab pos="239395" algn="l"/>
              </a:tabLst>
            </a:pPr>
            <a:r>
              <a:rPr lang="en-US" altLang="zh-CN" sz="2400" kern="100" dirty="0">
                <a:effectLst/>
                <a:latin typeface="楷体" panose="02010609060101010101" pitchFamily="49" charset="-122"/>
                <a:ea typeface="楷体" panose="02010609060101010101" pitchFamily="49" charset="-122"/>
              </a:rPr>
              <a:t>		</a:t>
            </a:r>
            <a:r>
              <a:rPr lang="zh-CN" altLang="zh-CN" sz="2400" kern="100" dirty="0">
                <a:effectLst/>
                <a:latin typeface="楷体" panose="02010609060101010101" pitchFamily="49" charset="-122"/>
                <a:ea typeface="楷体" panose="02010609060101010101" pitchFamily="49" charset="-122"/>
              </a:rPr>
              <a:t>主要任务实现机器人的人工控制策略与接收机器人的环境感知数据，例如：环境温湿度数据，与机器人的自身姿态角度数据。</a:t>
            </a:r>
            <a:endParaRPr lang="en-US" altLang="zh-CN" sz="2400" kern="100" dirty="0">
              <a:effectLst/>
              <a:latin typeface="楷体" panose="02010609060101010101" pitchFamily="49" charset="-122"/>
              <a:ea typeface="楷体" panose="02010609060101010101" pitchFamily="49" charset="-122"/>
            </a:endParaRPr>
          </a:p>
          <a:p>
            <a:pPr marL="457200" indent="-457200" algn="just" latinLnBrk="1">
              <a:buFont typeface="+mj-ea"/>
              <a:buAutoNum type="circleNumDbPlain"/>
              <a:tabLst>
                <a:tab pos="239395" algn="l"/>
              </a:tabLst>
            </a:pPr>
            <a:endParaRPr lang="en-US" altLang="zh-CN" sz="2400" kern="100" dirty="0">
              <a:latin typeface="楷体" panose="02010609060101010101" pitchFamily="49" charset="-122"/>
              <a:ea typeface="楷体" panose="02010609060101010101" pitchFamily="49" charset="-122"/>
            </a:endParaRPr>
          </a:p>
          <a:p>
            <a:pPr algn="just" latinLnBrk="1">
              <a:tabLst>
                <a:tab pos="239395" algn="l"/>
              </a:tabLst>
            </a:pPr>
            <a:r>
              <a:rPr lang="en-US" altLang="zh-CN" sz="2400" kern="100" dirty="0">
                <a:latin typeface="楷体" panose="02010609060101010101" pitchFamily="49" charset="-122"/>
                <a:ea typeface="楷体" panose="02010609060101010101" pitchFamily="49" charset="-122"/>
              </a:rPr>
              <a:t>(2)</a:t>
            </a:r>
            <a:r>
              <a:rPr lang="zh-CN" altLang="zh-CN" sz="2400" kern="100" dirty="0">
                <a:effectLst/>
                <a:latin typeface="楷体" panose="02010609060101010101" pitchFamily="49" charset="-122"/>
                <a:ea typeface="楷体" panose="02010609060101010101" pitchFamily="49" charset="-122"/>
              </a:rPr>
              <a:t>机器人主控系统</a:t>
            </a:r>
            <a:endParaRPr lang="en-US" altLang="zh-CN" sz="2400" kern="100" dirty="0">
              <a:effectLst/>
              <a:latin typeface="楷体" panose="02010609060101010101" pitchFamily="49" charset="-122"/>
              <a:ea typeface="楷体" panose="02010609060101010101" pitchFamily="49" charset="-122"/>
            </a:endParaRPr>
          </a:p>
          <a:p>
            <a:pPr algn="just" latinLnBrk="1">
              <a:tabLst>
                <a:tab pos="239395" algn="l"/>
              </a:tabLst>
            </a:pPr>
            <a:r>
              <a:rPr lang="en-US" altLang="zh-CN" sz="2400" kern="100" dirty="0">
                <a:latin typeface="楷体" panose="02010609060101010101" pitchFamily="49" charset="-122"/>
                <a:ea typeface="楷体" panose="02010609060101010101" pitchFamily="49" charset="-122"/>
              </a:rPr>
              <a:t>		</a:t>
            </a:r>
            <a:r>
              <a:rPr lang="zh-CN" altLang="zh-CN" sz="2400" kern="100" dirty="0">
                <a:effectLst/>
                <a:latin typeface="楷体" panose="02010609060101010101" pitchFamily="49" charset="-122"/>
                <a:ea typeface="楷体" panose="02010609060101010101" pitchFamily="49" charset="-122"/>
              </a:rPr>
              <a:t>主要任务实现机器人的环境视觉感知问题，与作为决策中心中转处理其他子系统的数据。</a:t>
            </a:r>
            <a:endParaRPr lang="en-US" altLang="zh-CN" sz="2400" kern="100" dirty="0">
              <a:latin typeface="楷体" panose="02010609060101010101" pitchFamily="49" charset="-122"/>
              <a:ea typeface="楷体" panose="02010609060101010101" pitchFamily="49" charset="-122"/>
            </a:endParaRPr>
          </a:p>
          <a:p>
            <a:pPr marL="457200" indent="-457200" algn="just" latinLnBrk="1">
              <a:buFont typeface="+mj-ea"/>
              <a:buAutoNum type="circleNumDbPlain"/>
              <a:tabLst>
                <a:tab pos="239395" algn="l"/>
              </a:tabLst>
            </a:pPr>
            <a:endParaRPr lang="en-US" altLang="zh-CN" sz="2400" kern="100" dirty="0">
              <a:effectLst/>
              <a:latin typeface="楷体" panose="02010609060101010101" pitchFamily="49" charset="-122"/>
              <a:ea typeface="楷体" panose="02010609060101010101" pitchFamily="49" charset="-122"/>
            </a:endParaRPr>
          </a:p>
          <a:p>
            <a:pPr algn="just" latinLnBrk="1">
              <a:tabLst>
                <a:tab pos="239395" algn="l"/>
              </a:tabLst>
            </a:pPr>
            <a:r>
              <a:rPr lang="en-US" altLang="zh-CN" sz="2400" kern="100" dirty="0">
                <a:effectLst/>
                <a:latin typeface="楷体" panose="02010609060101010101" pitchFamily="49" charset="-122"/>
                <a:ea typeface="楷体" panose="02010609060101010101" pitchFamily="49" charset="-122"/>
              </a:rPr>
              <a:t>(3)</a:t>
            </a:r>
            <a:r>
              <a:rPr lang="zh-CN" altLang="zh-CN" sz="2400" kern="100" dirty="0">
                <a:effectLst/>
                <a:latin typeface="楷体" panose="02010609060101010101" pitchFamily="49" charset="-122"/>
                <a:ea typeface="楷体" panose="02010609060101010101" pitchFamily="49" charset="-122"/>
              </a:rPr>
              <a:t>机器人传感器数据采集及驱动系统</a:t>
            </a:r>
            <a:endParaRPr lang="en-US" altLang="zh-CN" sz="2400" kern="100" dirty="0">
              <a:latin typeface="楷体" panose="02010609060101010101" pitchFamily="49" charset="-122"/>
              <a:ea typeface="楷体" panose="02010609060101010101" pitchFamily="49" charset="-122"/>
            </a:endParaRPr>
          </a:p>
          <a:p>
            <a:pPr algn="just" latinLnBrk="1">
              <a:tabLst>
                <a:tab pos="239395" algn="l"/>
              </a:tabLst>
            </a:pPr>
            <a:r>
              <a:rPr lang="en-US" altLang="zh-CN" sz="2400" kern="100" dirty="0">
                <a:latin typeface="楷体" panose="02010609060101010101" pitchFamily="49" charset="-122"/>
                <a:ea typeface="楷体" panose="02010609060101010101" pitchFamily="49" charset="-122"/>
              </a:rPr>
              <a:t>		</a:t>
            </a:r>
            <a:r>
              <a:rPr lang="zh-CN" altLang="zh-CN" sz="2400" kern="100" dirty="0">
                <a:effectLst/>
                <a:latin typeface="楷体" panose="02010609060101010101" pitchFamily="49" charset="-122"/>
                <a:ea typeface="楷体" panose="02010609060101010101" pitchFamily="49" charset="-122"/>
              </a:rPr>
              <a:t>主要任务负责实现机器人的环境感知问题（例：环境中的温湿度数据），与机器人自身姿态角度数据感知，和机器人驱动问题。</a:t>
            </a:r>
          </a:p>
        </p:txBody>
      </p:sp>
    </p:spTree>
    <p:extLst>
      <p:ext uri="{BB962C8B-B14F-4D97-AF65-F5344CB8AC3E}">
        <p14:creationId xmlns:p14="http://schemas.microsoft.com/office/powerpoint/2010/main" val="350554580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8650380" y="142298"/>
            <a:ext cx="3541620"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机器人整体系统硬件组成</a:t>
            </a:r>
          </a:p>
        </p:txBody>
      </p:sp>
      <p:pic>
        <p:nvPicPr>
          <p:cNvPr id="9" name="图片 8">
            <a:extLst>
              <a:ext uri="{FF2B5EF4-FFF2-40B4-BE49-F238E27FC236}">
                <a16:creationId xmlns:a16="http://schemas.microsoft.com/office/drawing/2014/main" id="{A1E26ADC-E026-746C-F644-24088B7CEF5B}"/>
              </a:ext>
            </a:extLst>
          </p:cNvPr>
          <p:cNvPicPr>
            <a:picLocks noChangeAspect="1"/>
          </p:cNvPicPr>
          <p:nvPr/>
        </p:nvPicPr>
        <p:blipFill>
          <a:blip r:embed="rId3"/>
          <a:stretch>
            <a:fillRect/>
          </a:stretch>
        </p:blipFill>
        <p:spPr>
          <a:xfrm>
            <a:off x="2070103" y="1126960"/>
            <a:ext cx="8051793" cy="5483030"/>
          </a:xfrm>
          <a:prstGeom prst="rect">
            <a:avLst/>
          </a:prstGeom>
        </p:spPr>
      </p:pic>
    </p:spTree>
    <p:extLst>
      <p:ext uri="{BB962C8B-B14F-4D97-AF65-F5344CB8AC3E}">
        <p14:creationId xmlns:p14="http://schemas.microsoft.com/office/powerpoint/2010/main" val="27195719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8278761" y="148888"/>
            <a:ext cx="391323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机器人整体系统工作流程图</a:t>
            </a:r>
          </a:p>
        </p:txBody>
      </p:sp>
      <p:pic>
        <p:nvPicPr>
          <p:cNvPr id="7" name="图片 6">
            <a:extLst>
              <a:ext uri="{FF2B5EF4-FFF2-40B4-BE49-F238E27FC236}">
                <a16:creationId xmlns:a16="http://schemas.microsoft.com/office/drawing/2014/main" id="{03F85735-C5B3-E180-9F29-2BD78CA06680}"/>
              </a:ext>
            </a:extLst>
          </p:cNvPr>
          <p:cNvPicPr>
            <a:picLocks noChangeAspect="1"/>
          </p:cNvPicPr>
          <p:nvPr/>
        </p:nvPicPr>
        <p:blipFill>
          <a:blip r:embed="rId3"/>
          <a:stretch>
            <a:fillRect/>
          </a:stretch>
        </p:blipFill>
        <p:spPr>
          <a:xfrm>
            <a:off x="1651820" y="983399"/>
            <a:ext cx="8888360" cy="5874601"/>
          </a:xfrm>
          <a:prstGeom prst="rect">
            <a:avLst/>
          </a:prstGeom>
        </p:spPr>
      </p:pic>
    </p:spTree>
    <p:extLst>
      <p:ext uri="{BB962C8B-B14F-4D97-AF65-F5344CB8AC3E}">
        <p14:creationId xmlns:p14="http://schemas.microsoft.com/office/powerpoint/2010/main" val="304712679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8386916" y="143906"/>
            <a:ext cx="3805083"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机器人主控系统设计</a:t>
            </a:r>
            <a:r>
              <a:rPr lang="en-US" altLang="zh-CN" sz="2400" b="1" dirty="0"/>
              <a:t>-</a:t>
            </a:r>
            <a:r>
              <a:rPr lang="zh-CN" altLang="en-US" sz="2400" b="1" dirty="0"/>
              <a:t>概要</a:t>
            </a:r>
          </a:p>
        </p:txBody>
      </p:sp>
      <p:sp>
        <p:nvSpPr>
          <p:cNvPr id="6" name="文本框 5">
            <a:extLst>
              <a:ext uri="{FF2B5EF4-FFF2-40B4-BE49-F238E27FC236}">
                <a16:creationId xmlns:a16="http://schemas.microsoft.com/office/drawing/2014/main" id="{DDEBF33F-321F-FCD0-C440-F6FD41334BD7}"/>
              </a:ext>
            </a:extLst>
          </p:cNvPr>
          <p:cNvSpPr txBox="1"/>
          <p:nvPr/>
        </p:nvSpPr>
        <p:spPr>
          <a:xfrm>
            <a:off x="509270" y="2151727"/>
            <a:ext cx="5222937" cy="2554545"/>
          </a:xfrm>
          <a:prstGeom prst="rect">
            <a:avLst/>
          </a:prstGeom>
          <a:noFill/>
          <a:ln w="19050">
            <a:noFill/>
            <a:prstDash val="solid"/>
          </a:ln>
        </p:spPr>
        <p:txBody>
          <a:bodyPr wrap="square">
            <a:spAutoFit/>
          </a:bodyPr>
          <a:lstStyle/>
          <a:p>
            <a:pPr indent="304800" algn="just" latinLnBrk="1">
              <a:tabLst>
                <a:tab pos="239395" algn="l"/>
              </a:tabLst>
            </a:pPr>
            <a:r>
              <a:rPr lang="zh-CN" altLang="zh-CN" sz="2000" kern="100" dirty="0">
                <a:effectLst/>
                <a:latin typeface="楷体" panose="02010609060101010101" pitchFamily="49" charset="-122"/>
                <a:ea typeface="楷体" panose="02010609060101010101" pitchFamily="49" charset="-122"/>
              </a:rPr>
              <a:t>机器人主控系统设计</a:t>
            </a:r>
            <a:r>
              <a:rPr lang="zh-CN" altLang="en-US" sz="2000" kern="100" dirty="0">
                <a:effectLst/>
                <a:latin typeface="楷体" panose="02010609060101010101" pitchFamily="49" charset="-122"/>
                <a:ea typeface="楷体" panose="02010609060101010101" pitchFamily="49" charset="-122"/>
              </a:rPr>
              <a:t>：</a:t>
            </a:r>
            <a:r>
              <a:rPr lang="zh-CN" altLang="zh-CN" sz="2000" kern="100" dirty="0">
                <a:effectLst/>
                <a:latin typeface="楷体" panose="02010609060101010101" pitchFamily="49" charset="-122"/>
                <a:ea typeface="楷体" panose="02010609060101010101" pitchFamily="49" charset="-122"/>
              </a:rPr>
              <a:t>其核心处理器采用恩智浦公司的</a:t>
            </a:r>
            <a:r>
              <a:rPr lang="en-US" altLang="zh-CN" sz="2000" kern="100" dirty="0">
                <a:effectLst/>
                <a:latin typeface="楷体" panose="02010609060101010101" pitchFamily="49" charset="-122"/>
                <a:ea typeface="楷体" panose="02010609060101010101" pitchFamily="49" charset="-122"/>
              </a:rPr>
              <a:t>ARM Cortex-A7</a:t>
            </a:r>
            <a:r>
              <a:rPr lang="zh-CN" altLang="zh-CN" sz="2000" kern="100" dirty="0">
                <a:effectLst/>
                <a:latin typeface="楷体" panose="02010609060101010101" pitchFamily="49" charset="-122"/>
                <a:ea typeface="楷体" panose="02010609060101010101" pitchFamily="49" charset="-122"/>
              </a:rPr>
              <a:t>内核的</a:t>
            </a:r>
            <a:r>
              <a:rPr lang="en-US" altLang="zh-CN" sz="2000" kern="100" dirty="0">
                <a:effectLst/>
                <a:latin typeface="楷体" panose="02010609060101010101" pitchFamily="49" charset="-122"/>
                <a:ea typeface="楷体" panose="02010609060101010101" pitchFamily="49" charset="-122"/>
              </a:rPr>
              <a:t>I.MX6ULL</a:t>
            </a:r>
            <a:r>
              <a:rPr lang="zh-CN" altLang="zh-CN" sz="2000" kern="100" dirty="0">
                <a:effectLst/>
                <a:latin typeface="楷体" panose="02010609060101010101" pitchFamily="49" charset="-122"/>
                <a:ea typeface="楷体" panose="02010609060101010101" pitchFamily="49" charset="-122"/>
              </a:rPr>
              <a:t>单片机，并搭载运行嵌入式</a:t>
            </a:r>
            <a:r>
              <a:rPr lang="en-US" altLang="zh-CN" sz="2000" kern="100" dirty="0">
                <a:effectLst/>
                <a:latin typeface="楷体" panose="02010609060101010101" pitchFamily="49" charset="-122"/>
                <a:ea typeface="楷体" panose="02010609060101010101" pitchFamily="49" charset="-122"/>
              </a:rPr>
              <a:t>Linux</a:t>
            </a:r>
            <a:r>
              <a:rPr lang="zh-CN" altLang="zh-CN" sz="2000" kern="100" dirty="0">
                <a:effectLst/>
                <a:latin typeface="楷体" panose="02010609060101010101" pitchFamily="49" charset="-122"/>
                <a:ea typeface="楷体" panose="02010609060101010101" pitchFamily="49" charset="-122"/>
              </a:rPr>
              <a:t>系统。该主控系统实现了通过</a:t>
            </a:r>
            <a:r>
              <a:rPr lang="en-US" altLang="zh-CN" sz="2000" kern="100" dirty="0">
                <a:effectLst/>
                <a:latin typeface="楷体" panose="02010609060101010101" pitchFamily="49" charset="-122"/>
                <a:ea typeface="楷体" panose="02010609060101010101" pitchFamily="49" charset="-122"/>
              </a:rPr>
              <a:t>Linux CAN</a:t>
            </a:r>
            <a:r>
              <a:rPr lang="zh-CN" altLang="zh-CN" sz="2000" kern="100" dirty="0">
                <a:effectLst/>
                <a:latin typeface="楷体" panose="02010609060101010101" pitchFamily="49" charset="-122"/>
                <a:ea typeface="楷体" panose="02010609060101010101" pitchFamily="49" charset="-122"/>
              </a:rPr>
              <a:t>总线与传感器数据采集及驱动系统进行数据命令交互，以及驱动图像传感器采集环境图像数据，和通过蓝牙串口模块与无线控制系统进行无线数据信息的交互。</a:t>
            </a:r>
            <a:endParaRPr lang="en-US" altLang="zh-CN" sz="2000" kern="100" dirty="0">
              <a:effectLst/>
              <a:latin typeface="楷体" panose="02010609060101010101" pitchFamily="49" charset="-122"/>
              <a:ea typeface="楷体" panose="02010609060101010101" pitchFamily="49" charset="-122"/>
            </a:endParaRPr>
          </a:p>
        </p:txBody>
      </p:sp>
      <p:pic>
        <p:nvPicPr>
          <p:cNvPr id="8" name="图片 7">
            <a:extLst>
              <a:ext uri="{FF2B5EF4-FFF2-40B4-BE49-F238E27FC236}">
                <a16:creationId xmlns:a16="http://schemas.microsoft.com/office/drawing/2014/main" id="{7B5627E0-32CC-46EC-0200-29E359933A64}"/>
              </a:ext>
            </a:extLst>
          </p:cNvPr>
          <p:cNvPicPr>
            <a:picLocks noChangeAspect="1"/>
          </p:cNvPicPr>
          <p:nvPr/>
        </p:nvPicPr>
        <p:blipFill>
          <a:blip r:embed="rId3"/>
          <a:stretch>
            <a:fillRect/>
          </a:stretch>
        </p:blipFill>
        <p:spPr>
          <a:xfrm>
            <a:off x="6459795" y="1875030"/>
            <a:ext cx="5152852" cy="3107940"/>
          </a:xfrm>
          <a:prstGeom prst="rect">
            <a:avLst/>
          </a:prstGeom>
        </p:spPr>
      </p:pic>
    </p:spTree>
    <p:extLst>
      <p:ext uri="{BB962C8B-B14F-4D97-AF65-F5344CB8AC3E}">
        <p14:creationId xmlns:p14="http://schemas.microsoft.com/office/powerpoint/2010/main" val="234479293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6292646" y="148888"/>
            <a:ext cx="5899354"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机器人整体系统硬件电路系统 </a:t>
            </a:r>
            <a:r>
              <a:rPr lang="en-US" altLang="zh-CN" sz="2400" b="1" dirty="0"/>
              <a:t>–</a:t>
            </a:r>
            <a:r>
              <a:rPr lang="zh-CN" altLang="en-US" sz="2400" b="1" dirty="0"/>
              <a:t> 主控系统 </a:t>
            </a:r>
          </a:p>
        </p:txBody>
      </p:sp>
      <p:pic>
        <p:nvPicPr>
          <p:cNvPr id="8" name="图片 7">
            <a:extLst>
              <a:ext uri="{FF2B5EF4-FFF2-40B4-BE49-F238E27FC236}">
                <a16:creationId xmlns:a16="http://schemas.microsoft.com/office/drawing/2014/main" id="{C71A9BDE-9EE7-BB07-642F-A8B853278256}"/>
              </a:ext>
            </a:extLst>
          </p:cNvPr>
          <p:cNvPicPr>
            <a:picLocks noChangeAspect="1"/>
          </p:cNvPicPr>
          <p:nvPr/>
        </p:nvPicPr>
        <p:blipFill>
          <a:blip r:embed="rId3"/>
          <a:stretch>
            <a:fillRect/>
          </a:stretch>
        </p:blipFill>
        <p:spPr>
          <a:xfrm>
            <a:off x="565354" y="1136316"/>
            <a:ext cx="11061292" cy="56151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02376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8229600" y="136814"/>
            <a:ext cx="396239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机器人主控制系统软件设计 </a:t>
            </a:r>
          </a:p>
        </p:txBody>
      </p:sp>
      <p:pic>
        <p:nvPicPr>
          <p:cNvPr id="11" name="图片 10">
            <a:extLst>
              <a:ext uri="{FF2B5EF4-FFF2-40B4-BE49-F238E27FC236}">
                <a16:creationId xmlns:a16="http://schemas.microsoft.com/office/drawing/2014/main" id="{AD541B44-4F57-76B5-A431-956594E45DA7}"/>
              </a:ext>
            </a:extLst>
          </p:cNvPr>
          <p:cNvPicPr>
            <a:picLocks noChangeAspect="1"/>
          </p:cNvPicPr>
          <p:nvPr/>
        </p:nvPicPr>
        <p:blipFill>
          <a:blip r:embed="rId3"/>
          <a:stretch>
            <a:fillRect/>
          </a:stretch>
        </p:blipFill>
        <p:spPr>
          <a:xfrm>
            <a:off x="2955652" y="1075089"/>
            <a:ext cx="6280696" cy="4883036"/>
          </a:xfrm>
          <a:prstGeom prst="rect">
            <a:avLst/>
          </a:prstGeom>
        </p:spPr>
      </p:pic>
    </p:spTree>
    <p:extLst>
      <p:ext uri="{BB962C8B-B14F-4D97-AF65-F5344CB8AC3E}">
        <p14:creationId xmlns:p14="http://schemas.microsoft.com/office/powerpoint/2010/main" val="198256188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8229600" y="136814"/>
            <a:ext cx="396239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机器人主控制系统软件设计 </a:t>
            </a:r>
          </a:p>
        </p:txBody>
      </p:sp>
      <p:pic>
        <p:nvPicPr>
          <p:cNvPr id="7" name="图片 6">
            <a:extLst>
              <a:ext uri="{FF2B5EF4-FFF2-40B4-BE49-F238E27FC236}">
                <a16:creationId xmlns:a16="http://schemas.microsoft.com/office/drawing/2014/main" id="{CC76C5D8-8432-183D-D57C-0D3811FD1324}"/>
              </a:ext>
            </a:extLst>
          </p:cNvPr>
          <p:cNvPicPr>
            <a:picLocks noChangeAspect="1"/>
          </p:cNvPicPr>
          <p:nvPr/>
        </p:nvPicPr>
        <p:blipFill>
          <a:blip r:embed="rId3"/>
          <a:stretch>
            <a:fillRect/>
          </a:stretch>
        </p:blipFill>
        <p:spPr>
          <a:xfrm>
            <a:off x="2098581" y="1148390"/>
            <a:ext cx="1455788" cy="5600954"/>
          </a:xfrm>
          <a:prstGeom prst="rect">
            <a:avLst/>
          </a:prstGeom>
        </p:spPr>
      </p:pic>
      <p:pic>
        <p:nvPicPr>
          <p:cNvPr id="9" name="图片 8">
            <a:extLst>
              <a:ext uri="{FF2B5EF4-FFF2-40B4-BE49-F238E27FC236}">
                <a16:creationId xmlns:a16="http://schemas.microsoft.com/office/drawing/2014/main" id="{68449662-370B-8B17-238A-DB0E671F117A}"/>
              </a:ext>
            </a:extLst>
          </p:cNvPr>
          <p:cNvPicPr>
            <a:picLocks noChangeAspect="1"/>
          </p:cNvPicPr>
          <p:nvPr/>
        </p:nvPicPr>
        <p:blipFill>
          <a:blip r:embed="rId4"/>
          <a:stretch>
            <a:fillRect/>
          </a:stretch>
        </p:blipFill>
        <p:spPr>
          <a:xfrm>
            <a:off x="5226150" y="1148390"/>
            <a:ext cx="1607787" cy="4586921"/>
          </a:xfrm>
          <a:prstGeom prst="rect">
            <a:avLst/>
          </a:prstGeom>
        </p:spPr>
      </p:pic>
      <p:pic>
        <p:nvPicPr>
          <p:cNvPr id="12" name="图片 11">
            <a:extLst>
              <a:ext uri="{FF2B5EF4-FFF2-40B4-BE49-F238E27FC236}">
                <a16:creationId xmlns:a16="http://schemas.microsoft.com/office/drawing/2014/main" id="{9FB37E04-AB42-E063-73DA-84FB2D3EE6D1}"/>
              </a:ext>
            </a:extLst>
          </p:cNvPr>
          <p:cNvPicPr>
            <a:picLocks noChangeAspect="1"/>
          </p:cNvPicPr>
          <p:nvPr/>
        </p:nvPicPr>
        <p:blipFill>
          <a:blip r:embed="rId5"/>
          <a:stretch>
            <a:fillRect/>
          </a:stretch>
        </p:blipFill>
        <p:spPr>
          <a:xfrm>
            <a:off x="8612809" y="1148390"/>
            <a:ext cx="1317056" cy="5696850"/>
          </a:xfrm>
          <a:prstGeom prst="rect">
            <a:avLst/>
          </a:prstGeom>
        </p:spPr>
      </p:pic>
    </p:spTree>
    <p:extLst>
      <p:ext uri="{BB962C8B-B14F-4D97-AF65-F5344CB8AC3E}">
        <p14:creationId xmlns:p14="http://schemas.microsoft.com/office/powerpoint/2010/main" val="37592075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pic>
        <p:nvPicPr>
          <p:cNvPr id="7" name="图片 6">
            <a:extLst>
              <a:ext uri="{FF2B5EF4-FFF2-40B4-BE49-F238E27FC236}">
                <a16:creationId xmlns:a16="http://schemas.microsoft.com/office/drawing/2014/main" id="{CB04B74A-8499-DEF2-4D43-B8D6DFC574A7}"/>
              </a:ext>
            </a:extLst>
          </p:cNvPr>
          <p:cNvPicPr>
            <a:picLocks noChangeAspect="1"/>
          </p:cNvPicPr>
          <p:nvPr/>
        </p:nvPicPr>
        <p:blipFill>
          <a:blip r:embed="rId3"/>
          <a:stretch>
            <a:fillRect/>
          </a:stretch>
        </p:blipFill>
        <p:spPr>
          <a:xfrm>
            <a:off x="1610647" y="1376824"/>
            <a:ext cx="8970706" cy="5046022"/>
          </a:xfrm>
          <a:prstGeom prst="rect">
            <a:avLst/>
          </a:prstGeom>
          <a:ln>
            <a:noFill/>
          </a:ln>
          <a:effectLst>
            <a:outerShdw blurRad="292100" dist="139700" dir="2700000" algn="tl" rotWithShape="0">
              <a:srgbClr val="333333">
                <a:alpha val="65000"/>
              </a:srgbClr>
            </a:outerShdw>
          </a:effectLst>
        </p:spPr>
      </p:pic>
      <p:sp>
        <p:nvSpPr>
          <p:cNvPr id="9" name="矩形 8">
            <a:extLst>
              <a:ext uri="{FF2B5EF4-FFF2-40B4-BE49-F238E27FC236}">
                <a16:creationId xmlns:a16="http://schemas.microsoft.com/office/drawing/2014/main" id="{CA4F1A1E-101E-22C1-2979-9DD1811A99C6}"/>
              </a:ext>
            </a:extLst>
          </p:cNvPr>
          <p:cNvSpPr/>
          <p:nvPr/>
        </p:nvSpPr>
        <p:spPr>
          <a:xfrm>
            <a:off x="6096000" y="136814"/>
            <a:ext cx="609599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机器人主控制系统软件设计 </a:t>
            </a:r>
            <a:r>
              <a:rPr lang="en-US" altLang="zh-CN" sz="2400" b="1" dirty="0"/>
              <a:t>– Code Review</a:t>
            </a:r>
            <a:r>
              <a:rPr lang="zh-CN" altLang="en-US" sz="2400" b="1" dirty="0"/>
              <a:t> </a:t>
            </a:r>
          </a:p>
        </p:txBody>
      </p:sp>
    </p:spTree>
    <p:extLst>
      <p:ext uri="{BB962C8B-B14F-4D97-AF65-F5344CB8AC3E}">
        <p14:creationId xmlns:p14="http://schemas.microsoft.com/office/powerpoint/2010/main" val="362717353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pic>
        <p:nvPicPr>
          <p:cNvPr id="12" name="图片 11">
            <a:extLst>
              <a:ext uri="{FF2B5EF4-FFF2-40B4-BE49-F238E27FC236}">
                <a16:creationId xmlns:a16="http://schemas.microsoft.com/office/drawing/2014/main" id="{3C57611A-FFCA-E60A-BD0F-04D4E59461EA}"/>
              </a:ext>
            </a:extLst>
          </p:cNvPr>
          <p:cNvPicPr>
            <a:picLocks noChangeAspect="1"/>
          </p:cNvPicPr>
          <p:nvPr/>
        </p:nvPicPr>
        <p:blipFill>
          <a:blip r:embed="rId3"/>
          <a:stretch>
            <a:fillRect/>
          </a:stretch>
        </p:blipFill>
        <p:spPr>
          <a:xfrm>
            <a:off x="1574243" y="1324995"/>
            <a:ext cx="9043514" cy="5086976"/>
          </a:xfrm>
          <a:prstGeom prst="rect">
            <a:avLst/>
          </a:prstGeom>
          <a:ln>
            <a:noFill/>
          </a:ln>
          <a:effectLst>
            <a:outerShdw blurRad="292100" dist="139700" dir="2700000" algn="tl" rotWithShape="0">
              <a:srgbClr val="333333">
                <a:alpha val="65000"/>
              </a:srgbClr>
            </a:outerShdw>
          </a:effectLst>
        </p:spPr>
      </p:pic>
      <p:sp>
        <p:nvSpPr>
          <p:cNvPr id="15" name="矩形 14">
            <a:extLst>
              <a:ext uri="{FF2B5EF4-FFF2-40B4-BE49-F238E27FC236}">
                <a16:creationId xmlns:a16="http://schemas.microsoft.com/office/drawing/2014/main" id="{6DA5A5C5-C647-977B-2D9E-8128F2402682}"/>
              </a:ext>
            </a:extLst>
          </p:cNvPr>
          <p:cNvSpPr/>
          <p:nvPr/>
        </p:nvSpPr>
        <p:spPr>
          <a:xfrm>
            <a:off x="6096000" y="136814"/>
            <a:ext cx="609599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机器人主控制系统软件设计 </a:t>
            </a:r>
            <a:r>
              <a:rPr lang="en-US" altLang="zh-CN" sz="2400" b="1" dirty="0"/>
              <a:t>– Code Review</a:t>
            </a:r>
            <a:r>
              <a:rPr lang="zh-CN" altLang="en-US" sz="2400" b="1" dirty="0"/>
              <a:t> </a:t>
            </a:r>
          </a:p>
        </p:txBody>
      </p:sp>
    </p:spTree>
    <p:extLst>
      <p:ext uri="{BB962C8B-B14F-4D97-AF65-F5344CB8AC3E}">
        <p14:creationId xmlns:p14="http://schemas.microsoft.com/office/powerpoint/2010/main" val="111182863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abstract-blue-geometric-shapes-background"/>
          <p:cNvPicPr>
            <a:picLocks noChangeAspect="1"/>
          </p:cNvPicPr>
          <p:nvPr/>
        </p:nvPicPr>
        <p:blipFill>
          <a:blip r:embed="rId3"/>
          <a:srcRect l="5512"/>
          <a:stretch>
            <a:fillRect/>
          </a:stretch>
        </p:blipFill>
        <p:spPr>
          <a:xfrm flipH="1">
            <a:off x="3027680" y="0"/>
            <a:ext cx="9164320" cy="6858000"/>
          </a:xfrm>
          <a:prstGeom prst="rect">
            <a:avLst/>
          </a:prstGeom>
        </p:spPr>
      </p:pic>
      <p:sp>
        <p:nvSpPr>
          <p:cNvPr id="11" name="文本框 10"/>
          <p:cNvSpPr txBox="1"/>
          <p:nvPr/>
        </p:nvSpPr>
        <p:spPr>
          <a:xfrm>
            <a:off x="1729105" y="2245995"/>
            <a:ext cx="5139690" cy="768350"/>
          </a:xfrm>
          <a:prstGeom prst="rect">
            <a:avLst/>
          </a:prstGeom>
          <a:noFill/>
        </p:spPr>
        <p:txBody>
          <a:bodyPr wrap="square" rtlCol="0">
            <a:spAutoFit/>
          </a:bodyPr>
          <a:lstStyle/>
          <a:p>
            <a:r>
              <a:rPr lang="zh-CN" altLang="en-US" sz="2800" b="1" dirty="0">
                <a:solidFill>
                  <a:srgbClr val="2D4F6A"/>
                </a:solidFill>
                <a:cs typeface="+mn-ea"/>
                <a:sym typeface="+mn-lt"/>
              </a:rPr>
              <a:t>研究背景及意义</a:t>
            </a:r>
            <a:endParaRPr lang="en-US" altLang="zh-CN" sz="2800" b="1" dirty="0">
              <a:solidFill>
                <a:srgbClr val="2D4F6A"/>
              </a:solidFill>
              <a:cs typeface="+mn-ea"/>
              <a:sym typeface="+mn-lt"/>
            </a:endParaRPr>
          </a:p>
          <a:p>
            <a:r>
              <a:rPr lang="en-US" altLang="zh-CN" sz="1600" dirty="0">
                <a:solidFill>
                  <a:srgbClr val="2D4F6A"/>
                </a:solidFill>
                <a:cs typeface="+mn-ea"/>
                <a:sym typeface="+mn-lt"/>
              </a:rPr>
              <a:t>Background and significance of topic selection</a:t>
            </a:r>
          </a:p>
        </p:txBody>
      </p:sp>
      <p:sp>
        <p:nvSpPr>
          <p:cNvPr id="41" name="文本框 10"/>
          <p:cNvSpPr txBox="1"/>
          <p:nvPr/>
        </p:nvSpPr>
        <p:spPr>
          <a:xfrm>
            <a:off x="1712595" y="4289425"/>
            <a:ext cx="5113655" cy="769441"/>
          </a:xfrm>
          <a:prstGeom prst="rect">
            <a:avLst/>
          </a:prstGeom>
          <a:noFill/>
        </p:spPr>
        <p:txBody>
          <a:bodyPr wrap="square" rtlCol="0">
            <a:spAutoFit/>
          </a:bodyPr>
          <a:lstStyle/>
          <a:p>
            <a:r>
              <a:rPr lang="zh-CN" altLang="en-US" sz="2800" b="1" dirty="0">
                <a:solidFill>
                  <a:srgbClr val="2D4F6A"/>
                </a:solidFill>
                <a:cs typeface="+mn-ea"/>
                <a:sym typeface="+mn-lt"/>
              </a:rPr>
              <a:t>系统测试</a:t>
            </a:r>
            <a:endParaRPr lang="en-US" altLang="zh-CN" sz="2800" b="1" dirty="0">
              <a:solidFill>
                <a:srgbClr val="2D4F6A"/>
              </a:solidFill>
              <a:cs typeface="+mn-ea"/>
              <a:sym typeface="+mn-lt"/>
            </a:endParaRPr>
          </a:p>
          <a:p>
            <a:r>
              <a:rPr lang="en-US" altLang="zh-CN" sz="1600" dirty="0">
                <a:solidFill>
                  <a:srgbClr val="2D4F6A"/>
                </a:solidFill>
                <a:cs typeface="+mn-ea"/>
                <a:sym typeface="+mn-lt"/>
              </a:rPr>
              <a:t>System Test</a:t>
            </a:r>
          </a:p>
        </p:txBody>
      </p:sp>
      <p:sp>
        <p:nvSpPr>
          <p:cNvPr id="36" name="文本框 10"/>
          <p:cNvSpPr txBox="1"/>
          <p:nvPr/>
        </p:nvSpPr>
        <p:spPr>
          <a:xfrm>
            <a:off x="1729105" y="3250565"/>
            <a:ext cx="3719830" cy="768350"/>
          </a:xfrm>
          <a:prstGeom prst="rect">
            <a:avLst/>
          </a:prstGeom>
          <a:noFill/>
        </p:spPr>
        <p:txBody>
          <a:bodyPr wrap="square" rtlCol="0">
            <a:spAutoFit/>
          </a:bodyPr>
          <a:lstStyle/>
          <a:p>
            <a:r>
              <a:rPr lang="zh-CN" altLang="en-US" sz="2800" b="1" dirty="0">
                <a:solidFill>
                  <a:srgbClr val="2D4F6A"/>
                </a:solidFill>
                <a:cs typeface="+mn-ea"/>
                <a:sym typeface="+mn-lt"/>
              </a:rPr>
              <a:t>研究内容</a:t>
            </a:r>
            <a:endParaRPr lang="en-US" altLang="zh-CN" sz="2800" b="1" dirty="0">
              <a:solidFill>
                <a:srgbClr val="2D4F6A"/>
              </a:solidFill>
              <a:cs typeface="+mn-ea"/>
              <a:sym typeface="+mn-lt"/>
            </a:endParaRPr>
          </a:p>
          <a:p>
            <a:r>
              <a:rPr lang="en-US" altLang="zh-CN" sz="1600" dirty="0">
                <a:solidFill>
                  <a:srgbClr val="2D4F6A"/>
                </a:solidFill>
                <a:cs typeface="+mn-ea"/>
                <a:sym typeface="+mn-lt"/>
              </a:rPr>
              <a:t>Research content</a:t>
            </a:r>
          </a:p>
        </p:txBody>
      </p:sp>
      <p:sp>
        <p:nvSpPr>
          <p:cNvPr id="50" name="文本框 10"/>
          <p:cNvSpPr txBox="1"/>
          <p:nvPr/>
        </p:nvSpPr>
        <p:spPr>
          <a:xfrm>
            <a:off x="1718310" y="5259705"/>
            <a:ext cx="3711575" cy="768350"/>
          </a:xfrm>
          <a:prstGeom prst="rect">
            <a:avLst/>
          </a:prstGeom>
          <a:noFill/>
        </p:spPr>
        <p:txBody>
          <a:bodyPr wrap="square" rtlCol="0">
            <a:spAutoFit/>
          </a:bodyPr>
          <a:lstStyle/>
          <a:p>
            <a:r>
              <a:rPr lang="zh-CN" altLang="en-US" sz="2800" b="1" dirty="0">
                <a:solidFill>
                  <a:srgbClr val="2D4F6A"/>
                </a:solidFill>
                <a:cs typeface="+mn-ea"/>
                <a:sym typeface="+mn-lt"/>
              </a:rPr>
              <a:t>致谢</a:t>
            </a:r>
            <a:endParaRPr lang="en-US" altLang="zh-CN" sz="2800" b="1" dirty="0">
              <a:solidFill>
                <a:srgbClr val="2D4F6A"/>
              </a:solidFill>
              <a:cs typeface="+mn-ea"/>
              <a:sym typeface="+mn-lt"/>
            </a:endParaRPr>
          </a:p>
          <a:p>
            <a:r>
              <a:rPr lang="en-US" altLang="zh-CN" sz="1600" dirty="0">
                <a:solidFill>
                  <a:srgbClr val="2D4F6A"/>
                </a:solidFill>
                <a:cs typeface="+mn-ea"/>
                <a:sym typeface="+mn-lt"/>
              </a:rPr>
              <a:t>Paper thanks</a:t>
            </a:r>
          </a:p>
        </p:txBody>
      </p:sp>
      <p:grpSp>
        <p:nvGrpSpPr>
          <p:cNvPr id="3" name="组合 2"/>
          <p:cNvGrpSpPr/>
          <p:nvPr/>
        </p:nvGrpSpPr>
        <p:grpSpPr>
          <a:xfrm>
            <a:off x="1011555" y="2257425"/>
            <a:ext cx="701040" cy="701040"/>
            <a:chOff x="2244" y="3618"/>
            <a:chExt cx="1104" cy="1104"/>
          </a:xfrm>
        </p:grpSpPr>
        <p:sp>
          <p:nvSpPr>
            <p:cNvPr id="30" name="菱形 29"/>
            <p:cNvSpPr/>
            <p:nvPr/>
          </p:nvSpPr>
          <p:spPr>
            <a:xfrm>
              <a:off x="2244" y="3618"/>
              <a:ext cx="1104" cy="1104"/>
            </a:xfrm>
            <a:prstGeom prst="diamond">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cs typeface="+mn-ea"/>
                <a:sym typeface="+mn-lt"/>
              </a:endParaRPr>
            </a:p>
          </p:txBody>
        </p:sp>
        <p:sp>
          <p:nvSpPr>
            <p:cNvPr id="26" name="文本框 17"/>
            <p:cNvSpPr txBox="1"/>
            <p:nvPr/>
          </p:nvSpPr>
          <p:spPr>
            <a:xfrm>
              <a:off x="2324" y="3746"/>
              <a:ext cx="974" cy="822"/>
            </a:xfrm>
            <a:prstGeom prst="rect">
              <a:avLst/>
            </a:prstGeom>
            <a:noFill/>
          </p:spPr>
          <p:txBody>
            <a:bodyPr wrap="square" rtlCol="0" anchor="t" anchorCtr="0">
              <a:spAutoFit/>
            </a:bodyPr>
            <a:lstStyle/>
            <a:p>
              <a:pPr algn="ctr">
                <a:lnSpc>
                  <a:spcPct val="100000"/>
                </a:lnSpc>
                <a:defRPr/>
              </a:pPr>
              <a:r>
                <a:rPr lang="en-US" altLang="zh-CN" sz="2800" b="1" dirty="0">
                  <a:solidFill>
                    <a:schemeClr val="bg1"/>
                  </a:solidFill>
                  <a:cs typeface="+mn-ea"/>
                  <a:sym typeface="+mn-lt"/>
                </a:rPr>
                <a:t>01</a:t>
              </a:r>
            </a:p>
          </p:txBody>
        </p:sp>
      </p:grpSp>
      <p:sp>
        <p:nvSpPr>
          <p:cNvPr id="33" name="文本框 32"/>
          <p:cNvSpPr txBox="1"/>
          <p:nvPr/>
        </p:nvSpPr>
        <p:spPr>
          <a:xfrm>
            <a:off x="746327" y="330854"/>
            <a:ext cx="2481800" cy="1106805"/>
          </a:xfrm>
          <a:prstGeom prst="rect">
            <a:avLst/>
          </a:prstGeom>
          <a:noFill/>
        </p:spPr>
        <p:txBody>
          <a:bodyPr wrap="square" rtlCol="0">
            <a:spAutoFit/>
          </a:bodyPr>
          <a:lstStyle/>
          <a:p>
            <a:pPr algn="l"/>
            <a:r>
              <a:rPr lang="zh-CN" altLang="en-US" sz="6600" b="1" spc="-225" dirty="0">
                <a:solidFill>
                  <a:srgbClr val="2D4F6A"/>
                </a:solidFill>
                <a:cs typeface="+mn-ea"/>
                <a:sym typeface="+mn-lt"/>
              </a:rPr>
              <a:t>目录</a:t>
            </a:r>
          </a:p>
        </p:txBody>
      </p:sp>
      <p:sp>
        <p:nvSpPr>
          <p:cNvPr id="29" name="文本框 28"/>
          <p:cNvSpPr txBox="1"/>
          <p:nvPr/>
        </p:nvSpPr>
        <p:spPr>
          <a:xfrm>
            <a:off x="837767" y="1256030"/>
            <a:ext cx="2528570" cy="460375"/>
          </a:xfrm>
          <a:prstGeom prst="rect">
            <a:avLst/>
          </a:prstGeom>
          <a:noFill/>
        </p:spPr>
        <p:txBody>
          <a:bodyPr wrap="square" rtlCol="0">
            <a:spAutoFit/>
          </a:bodyPr>
          <a:lstStyle/>
          <a:p>
            <a:pPr algn="l"/>
            <a:r>
              <a:rPr lang="en-US" altLang="zh-CN" sz="2400" spc="300" dirty="0">
                <a:solidFill>
                  <a:srgbClr val="2D4F6A"/>
                </a:solidFill>
                <a:cs typeface="+mn-ea"/>
                <a:sym typeface="+mn-lt"/>
              </a:rPr>
              <a:t>CONTENTS</a:t>
            </a:r>
          </a:p>
        </p:txBody>
      </p:sp>
      <p:cxnSp>
        <p:nvCxnSpPr>
          <p:cNvPr id="58" name="直接连接符 57"/>
          <p:cNvCxnSpPr/>
          <p:nvPr/>
        </p:nvCxnSpPr>
        <p:spPr>
          <a:xfrm>
            <a:off x="959687" y="1749594"/>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011555" y="3273425"/>
            <a:ext cx="701040" cy="701040"/>
            <a:chOff x="2244" y="3618"/>
            <a:chExt cx="1104" cy="1104"/>
          </a:xfrm>
        </p:grpSpPr>
        <p:sp>
          <p:nvSpPr>
            <p:cNvPr id="5" name="菱形 4"/>
            <p:cNvSpPr/>
            <p:nvPr/>
          </p:nvSpPr>
          <p:spPr>
            <a:xfrm>
              <a:off x="2244" y="3618"/>
              <a:ext cx="1104" cy="1104"/>
            </a:xfrm>
            <a:prstGeom prst="diamond">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cs typeface="+mn-ea"/>
                <a:sym typeface="+mn-lt"/>
              </a:endParaRPr>
            </a:p>
          </p:txBody>
        </p:sp>
        <p:sp>
          <p:nvSpPr>
            <p:cNvPr id="6" name="文本框 17"/>
            <p:cNvSpPr txBox="1"/>
            <p:nvPr/>
          </p:nvSpPr>
          <p:spPr>
            <a:xfrm>
              <a:off x="2324" y="3746"/>
              <a:ext cx="974" cy="822"/>
            </a:xfrm>
            <a:prstGeom prst="rect">
              <a:avLst/>
            </a:prstGeom>
            <a:noFill/>
          </p:spPr>
          <p:txBody>
            <a:bodyPr wrap="square" rtlCol="0" anchor="t" anchorCtr="0">
              <a:spAutoFit/>
            </a:bodyPr>
            <a:lstStyle/>
            <a:p>
              <a:pPr algn="ctr">
                <a:lnSpc>
                  <a:spcPct val="100000"/>
                </a:lnSpc>
                <a:defRPr/>
              </a:pPr>
              <a:r>
                <a:rPr lang="en-US" altLang="zh-CN" sz="2800" b="1" dirty="0">
                  <a:solidFill>
                    <a:schemeClr val="bg1"/>
                  </a:solidFill>
                  <a:cs typeface="+mn-ea"/>
                  <a:sym typeface="+mn-lt"/>
                </a:rPr>
                <a:t>02</a:t>
              </a:r>
            </a:p>
          </p:txBody>
        </p:sp>
      </p:grpSp>
      <p:grpSp>
        <p:nvGrpSpPr>
          <p:cNvPr id="8" name="组合 7"/>
          <p:cNvGrpSpPr/>
          <p:nvPr/>
        </p:nvGrpSpPr>
        <p:grpSpPr>
          <a:xfrm>
            <a:off x="1011555" y="4289425"/>
            <a:ext cx="701040" cy="701040"/>
            <a:chOff x="2244" y="3618"/>
            <a:chExt cx="1104" cy="1104"/>
          </a:xfrm>
        </p:grpSpPr>
        <p:sp>
          <p:nvSpPr>
            <p:cNvPr id="9" name="菱形 8"/>
            <p:cNvSpPr/>
            <p:nvPr/>
          </p:nvSpPr>
          <p:spPr>
            <a:xfrm>
              <a:off x="2244" y="3618"/>
              <a:ext cx="1104" cy="1104"/>
            </a:xfrm>
            <a:prstGeom prst="diamond">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cs typeface="+mn-ea"/>
                <a:sym typeface="+mn-lt"/>
              </a:endParaRPr>
            </a:p>
          </p:txBody>
        </p:sp>
        <p:sp>
          <p:nvSpPr>
            <p:cNvPr id="10" name="文本框 17"/>
            <p:cNvSpPr txBox="1"/>
            <p:nvPr/>
          </p:nvSpPr>
          <p:spPr>
            <a:xfrm>
              <a:off x="2324" y="3746"/>
              <a:ext cx="974" cy="822"/>
            </a:xfrm>
            <a:prstGeom prst="rect">
              <a:avLst/>
            </a:prstGeom>
            <a:noFill/>
          </p:spPr>
          <p:txBody>
            <a:bodyPr wrap="square" rtlCol="0" anchor="t" anchorCtr="0">
              <a:spAutoFit/>
            </a:bodyPr>
            <a:lstStyle/>
            <a:p>
              <a:pPr algn="ctr">
                <a:lnSpc>
                  <a:spcPct val="100000"/>
                </a:lnSpc>
                <a:defRPr/>
              </a:pPr>
              <a:r>
                <a:rPr lang="en-US" altLang="zh-CN" sz="2800" b="1" dirty="0">
                  <a:solidFill>
                    <a:schemeClr val="bg1"/>
                  </a:solidFill>
                  <a:cs typeface="+mn-ea"/>
                  <a:sym typeface="+mn-lt"/>
                </a:rPr>
                <a:t>03</a:t>
              </a:r>
            </a:p>
          </p:txBody>
        </p:sp>
      </p:grpSp>
      <p:grpSp>
        <p:nvGrpSpPr>
          <p:cNvPr id="12" name="组合 11"/>
          <p:cNvGrpSpPr/>
          <p:nvPr/>
        </p:nvGrpSpPr>
        <p:grpSpPr>
          <a:xfrm>
            <a:off x="1011555" y="5305425"/>
            <a:ext cx="701040" cy="701040"/>
            <a:chOff x="2244" y="3618"/>
            <a:chExt cx="1104" cy="1104"/>
          </a:xfrm>
        </p:grpSpPr>
        <p:sp>
          <p:nvSpPr>
            <p:cNvPr id="13" name="菱形 12"/>
            <p:cNvSpPr/>
            <p:nvPr/>
          </p:nvSpPr>
          <p:spPr>
            <a:xfrm>
              <a:off x="2244" y="3618"/>
              <a:ext cx="1104" cy="1104"/>
            </a:xfrm>
            <a:prstGeom prst="diamond">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cs typeface="+mn-ea"/>
                <a:sym typeface="+mn-lt"/>
              </a:endParaRPr>
            </a:p>
          </p:txBody>
        </p:sp>
        <p:sp>
          <p:nvSpPr>
            <p:cNvPr id="15" name="文本框 17"/>
            <p:cNvSpPr txBox="1"/>
            <p:nvPr/>
          </p:nvSpPr>
          <p:spPr>
            <a:xfrm>
              <a:off x="2324" y="3746"/>
              <a:ext cx="974" cy="822"/>
            </a:xfrm>
            <a:prstGeom prst="rect">
              <a:avLst/>
            </a:prstGeom>
            <a:noFill/>
          </p:spPr>
          <p:txBody>
            <a:bodyPr wrap="square" rtlCol="0" anchor="t" anchorCtr="0">
              <a:spAutoFit/>
            </a:bodyPr>
            <a:lstStyle/>
            <a:p>
              <a:pPr algn="ctr">
                <a:lnSpc>
                  <a:spcPct val="100000"/>
                </a:lnSpc>
                <a:defRPr/>
              </a:pPr>
              <a:r>
                <a:rPr lang="en-US" altLang="zh-CN" sz="2800" b="1" dirty="0">
                  <a:solidFill>
                    <a:schemeClr val="bg1"/>
                  </a:solidFill>
                  <a:cs typeface="+mn-ea"/>
                  <a:sym typeface="+mn-lt"/>
                </a:rPr>
                <a:t>04</a:t>
              </a:r>
            </a:p>
          </p:txBody>
        </p:sp>
      </p:grpSp>
      <p:sp>
        <p:nvSpPr>
          <p:cNvPr id="22"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pic>
        <p:nvPicPr>
          <p:cNvPr id="6" name="图片 5">
            <a:extLst>
              <a:ext uri="{FF2B5EF4-FFF2-40B4-BE49-F238E27FC236}">
                <a16:creationId xmlns:a16="http://schemas.microsoft.com/office/drawing/2014/main" id="{31ABAFB8-BC16-F621-AE36-10886FA48A5C}"/>
              </a:ext>
            </a:extLst>
          </p:cNvPr>
          <p:cNvPicPr>
            <a:picLocks noChangeAspect="1"/>
          </p:cNvPicPr>
          <p:nvPr/>
        </p:nvPicPr>
        <p:blipFill>
          <a:blip r:embed="rId3"/>
          <a:stretch>
            <a:fillRect/>
          </a:stretch>
        </p:blipFill>
        <p:spPr>
          <a:xfrm>
            <a:off x="1548213" y="1329790"/>
            <a:ext cx="9095573" cy="5116260"/>
          </a:xfrm>
          <a:prstGeom prst="rect">
            <a:avLst/>
          </a:prstGeom>
          <a:ln>
            <a:noFill/>
          </a:ln>
          <a:effectLst>
            <a:outerShdw blurRad="292100" dist="139700" dir="2700000" algn="tl" rotWithShape="0">
              <a:srgbClr val="333333">
                <a:alpha val="65000"/>
              </a:srgbClr>
            </a:outerShdw>
          </a:effectLst>
        </p:spPr>
      </p:pic>
      <p:sp>
        <p:nvSpPr>
          <p:cNvPr id="9" name="矩形 8">
            <a:extLst>
              <a:ext uri="{FF2B5EF4-FFF2-40B4-BE49-F238E27FC236}">
                <a16:creationId xmlns:a16="http://schemas.microsoft.com/office/drawing/2014/main" id="{29D835D8-A343-B082-0692-AD2A731C8C49}"/>
              </a:ext>
            </a:extLst>
          </p:cNvPr>
          <p:cNvSpPr/>
          <p:nvPr/>
        </p:nvSpPr>
        <p:spPr>
          <a:xfrm>
            <a:off x="6096000" y="136814"/>
            <a:ext cx="609599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机器人主控制系统软件设计 </a:t>
            </a:r>
            <a:r>
              <a:rPr lang="en-US" altLang="zh-CN" sz="2400" b="1" dirty="0"/>
              <a:t>– Code Review</a:t>
            </a:r>
            <a:r>
              <a:rPr lang="zh-CN" altLang="en-US" sz="2400" b="1" dirty="0"/>
              <a:t> </a:t>
            </a:r>
          </a:p>
        </p:txBody>
      </p:sp>
    </p:spTree>
    <p:extLst>
      <p:ext uri="{BB962C8B-B14F-4D97-AF65-F5344CB8AC3E}">
        <p14:creationId xmlns:p14="http://schemas.microsoft.com/office/powerpoint/2010/main" val="341200106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6" name="文本框 5">
            <a:extLst>
              <a:ext uri="{FF2B5EF4-FFF2-40B4-BE49-F238E27FC236}">
                <a16:creationId xmlns:a16="http://schemas.microsoft.com/office/drawing/2014/main" id="{DDEBF33F-321F-FCD0-C440-F6FD41334BD7}"/>
              </a:ext>
            </a:extLst>
          </p:cNvPr>
          <p:cNvSpPr txBox="1"/>
          <p:nvPr/>
        </p:nvSpPr>
        <p:spPr>
          <a:xfrm>
            <a:off x="360045" y="1897241"/>
            <a:ext cx="5844174" cy="2862322"/>
          </a:xfrm>
          <a:prstGeom prst="rect">
            <a:avLst/>
          </a:prstGeom>
          <a:noFill/>
          <a:ln w="19050">
            <a:noFill/>
            <a:prstDash val="solid"/>
          </a:ln>
        </p:spPr>
        <p:txBody>
          <a:bodyPr wrap="square">
            <a:spAutoFit/>
          </a:bodyPr>
          <a:lstStyle/>
          <a:p>
            <a:pPr indent="304800" algn="just" latinLnBrk="1">
              <a:tabLst>
                <a:tab pos="239395" algn="l"/>
              </a:tabLst>
            </a:pPr>
            <a:r>
              <a:rPr lang="zh-CN" altLang="zh-CN" sz="2000" kern="100" dirty="0">
                <a:effectLst/>
                <a:latin typeface="楷体" panose="02010609060101010101" pitchFamily="49" charset="-122"/>
                <a:ea typeface="楷体" panose="02010609060101010101" pitchFamily="49" charset="-122"/>
              </a:rPr>
              <a:t>传感器数据采集及驱动系统设计</a:t>
            </a:r>
            <a:r>
              <a:rPr lang="zh-CN" altLang="en-US" sz="2000" kern="100" dirty="0">
                <a:effectLst/>
                <a:latin typeface="楷体" panose="02010609060101010101" pitchFamily="49" charset="-122"/>
                <a:ea typeface="楷体" panose="02010609060101010101" pitchFamily="49" charset="-122"/>
              </a:rPr>
              <a:t>：</a:t>
            </a:r>
            <a:r>
              <a:rPr lang="zh-CN" altLang="zh-CN" sz="2000" kern="100" dirty="0">
                <a:effectLst/>
                <a:latin typeface="楷体" panose="02010609060101010101" pitchFamily="49" charset="-122"/>
                <a:ea typeface="楷体" panose="02010609060101010101" pitchFamily="49" charset="-122"/>
              </a:rPr>
              <a:t>核心处理器采用了意法半导体公司的</a:t>
            </a:r>
            <a:r>
              <a:rPr lang="en-US" altLang="zh-CN" sz="2000" kern="100" dirty="0">
                <a:effectLst/>
                <a:latin typeface="楷体" panose="02010609060101010101" pitchFamily="49" charset="-122"/>
                <a:ea typeface="楷体" panose="02010609060101010101" pitchFamily="49" charset="-122"/>
              </a:rPr>
              <a:t>ARM Cortex-M3</a:t>
            </a:r>
            <a:r>
              <a:rPr lang="zh-CN" altLang="zh-CN" sz="2000" kern="100" dirty="0">
                <a:effectLst/>
                <a:latin typeface="楷体" panose="02010609060101010101" pitchFamily="49" charset="-122"/>
                <a:ea typeface="楷体" panose="02010609060101010101" pitchFamily="49" charset="-122"/>
              </a:rPr>
              <a:t>内核的</a:t>
            </a:r>
            <a:r>
              <a:rPr lang="en-US" altLang="zh-CN" sz="2000" kern="100" dirty="0">
                <a:effectLst/>
                <a:latin typeface="楷体" panose="02010609060101010101" pitchFamily="49" charset="-122"/>
                <a:ea typeface="楷体" panose="02010609060101010101" pitchFamily="49" charset="-122"/>
              </a:rPr>
              <a:t>STM32F103C8T6</a:t>
            </a:r>
            <a:r>
              <a:rPr lang="zh-CN" altLang="zh-CN" sz="2000" kern="100" dirty="0">
                <a:effectLst/>
                <a:latin typeface="楷体" panose="02010609060101010101" pitchFamily="49" charset="-122"/>
                <a:ea typeface="楷体" panose="02010609060101010101" pitchFamily="49" charset="-122"/>
              </a:rPr>
              <a:t>单片机，并搭载运行实时操作系统</a:t>
            </a:r>
            <a:r>
              <a:rPr lang="en-US" altLang="zh-CN" sz="2000" kern="100" dirty="0" err="1">
                <a:effectLst/>
                <a:latin typeface="楷体" panose="02010609060101010101" pitchFamily="49" charset="-122"/>
                <a:ea typeface="楷体" panose="02010609060101010101" pitchFamily="49" charset="-122"/>
              </a:rPr>
              <a:t>FreeRTOS</a:t>
            </a:r>
            <a:r>
              <a:rPr lang="zh-CN" altLang="zh-CN" sz="2000" kern="100" dirty="0">
                <a:effectLst/>
                <a:latin typeface="楷体" panose="02010609060101010101" pitchFamily="49" charset="-122"/>
                <a:ea typeface="楷体" panose="02010609060101010101" pitchFamily="49" charset="-122"/>
              </a:rPr>
              <a:t>。该系统通过</a:t>
            </a:r>
            <a:r>
              <a:rPr lang="en-US" altLang="zh-CN" sz="2000" kern="100" dirty="0">
                <a:effectLst/>
                <a:latin typeface="楷体" panose="02010609060101010101" pitchFamily="49" charset="-122"/>
                <a:ea typeface="楷体" panose="02010609060101010101" pitchFamily="49" charset="-122"/>
              </a:rPr>
              <a:t>STM32</a:t>
            </a:r>
            <a:r>
              <a:rPr lang="zh-CN" altLang="zh-CN" sz="2000" kern="100" dirty="0">
                <a:effectLst/>
                <a:latin typeface="楷体" panose="02010609060101010101" pitchFamily="49" charset="-122"/>
                <a:ea typeface="楷体" panose="02010609060101010101" pitchFamily="49" charset="-122"/>
              </a:rPr>
              <a:t>的</a:t>
            </a:r>
            <a:r>
              <a:rPr lang="en-US" altLang="zh-CN" sz="2000" kern="100" dirty="0">
                <a:effectLst/>
                <a:latin typeface="楷体" panose="02010609060101010101" pitchFamily="49" charset="-122"/>
                <a:ea typeface="楷体" panose="02010609060101010101" pitchFamily="49" charset="-122"/>
              </a:rPr>
              <a:t>IIC</a:t>
            </a:r>
            <a:r>
              <a:rPr lang="zh-CN" altLang="zh-CN" sz="2000" kern="100" dirty="0">
                <a:effectLst/>
                <a:latin typeface="楷体" panose="02010609060101010101" pitchFamily="49" charset="-122"/>
                <a:ea typeface="楷体" panose="02010609060101010101" pitchFamily="49" charset="-122"/>
              </a:rPr>
              <a:t>外设驱动温湿度传感器与机器人姿态角度传感器，实现对环境温湿度数据与机器人姿态角度数据的获取，并通过</a:t>
            </a:r>
            <a:r>
              <a:rPr lang="en-US" altLang="zh-CN" sz="2000" kern="100" dirty="0">
                <a:effectLst/>
                <a:latin typeface="楷体" panose="02010609060101010101" pitchFamily="49" charset="-122"/>
                <a:ea typeface="楷体" panose="02010609060101010101" pitchFamily="49" charset="-122"/>
              </a:rPr>
              <a:t>STM32 CAN</a:t>
            </a:r>
            <a:r>
              <a:rPr lang="zh-CN" altLang="zh-CN" sz="2000" kern="100" dirty="0">
                <a:effectLst/>
                <a:latin typeface="楷体" panose="02010609060101010101" pitchFamily="49" charset="-122"/>
                <a:ea typeface="楷体" panose="02010609060101010101" pitchFamily="49" charset="-122"/>
              </a:rPr>
              <a:t>总线外设与主控系统进行传输数据和机器人运动控制命令，根据</a:t>
            </a:r>
            <a:r>
              <a:rPr lang="en-US" altLang="zh-CN" sz="2000" kern="100" dirty="0">
                <a:effectLst/>
                <a:latin typeface="楷体" panose="02010609060101010101" pitchFamily="49" charset="-122"/>
                <a:ea typeface="楷体" panose="02010609060101010101" pitchFamily="49" charset="-122"/>
              </a:rPr>
              <a:t>CAN</a:t>
            </a:r>
            <a:r>
              <a:rPr lang="zh-CN" altLang="zh-CN" sz="2000" kern="100" dirty="0">
                <a:effectLst/>
                <a:latin typeface="楷体" panose="02010609060101010101" pitchFamily="49" charset="-122"/>
                <a:ea typeface="楷体" panose="02010609060101010101" pitchFamily="49" charset="-122"/>
              </a:rPr>
              <a:t>总线接收到的机器人运动控制命令进行处理解析后对电机进行相应控制。</a:t>
            </a:r>
          </a:p>
        </p:txBody>
      </p:sp>
      <p:sp>
        <p:nvSpPr>
          <p:cNvPr id="7" name="矩形 6">
            <a:extLst>
              <a:ext uri="{FF2B5EF4-FFF2-40B4-BE49-F238E27FC236}">
                <a16:creationId xmlns:a16="http://schemas.microsoft.com/office/drawing/2014/main" id="{F02CFA5C-F738-F1E7-C211-EBE1C4AF42BF}"/>
              </a:ext>
            </a:extLst>
          </p:cNvPr>
          <p:cNvSpPr/>
          <p:nvPr/>
        </p:nvSpPr>
        <p:spPr>
          <a:xfrm>
            <a:off x="7452852" y="143906"/>
            <a:ext cx="4739148"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机器人传感及驱动系统设计</a:t>
            </a:r>
            <a:r>
              <a:rPr lang="en-US" altLang="zh-CN" sz="2400" b="1" dirty="0"/>
              <a:t>-</a:t>
            </a:r>
            <a:r>
              <a:rPr lang="zh-CN" altLang="en-US" sz="2400" b="1" dirty="0"/>
              <a:t>概要</a:t>
            </a:r>
          </a:p>
        </p:txBody>
      </p:sp>
      <p:pic>
        <p:nvPicPr>
          <p:cNvPr id="8" name="图片 7">
            <a:extLst>
              <a:ext uri="{FF2B5EF4-FFF2-40B4-BE49-F238E27FC236}">
                <a16:creationId xmlns:a16="http://schemas.microsoft.com/office/drawing/2014/main" id="{81D39525-1666-929C-D3DD-1C26E5CE0017}"/>
              </a:ext>
            </a:extLst>
          </p:cNvPr>
          <p:cNvPicPr>
            <a:picLocks noChangeAspect="1"/>
          </p:cNvPicPr>
          <p:nvPr/>
        </p:nvPicPr>
        <p:blipFill>
          <a:blip r:embed="rId3"/>
          <a:stretch>
            <a:fillRect/>
          </a:stretch>
        </p:blipFill>
        <p:spPr>
          <a:xfrm>
            <a:off x="6308604" y="1897241"/>
            <a:ext cx="5631570" cy="3063518"/>
          </a:xfrm>
          <a:prstGeom prst="rect">
            <a:avLst/>
          </a:prstGeom>
        </p:spPr>
      </p:pic>
    </p:spTree>
    <p:extLst>
      <p:ext uri="{BB962C8B-B14F-4D97-AF65-F5344CB8AC3E}">
        <p14:creationId xmlns:p14="http://schemas.microsoft.com/office/powerpoint/2010/main" val="185103705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7" name="矩形 6">
            <a:extLst>
              <a:ext uri="{FF2B5EF4-FFF2-40B4-BE49-F238E27FC236}">
                <a16:creationId xmlns:a16="http://schemas.microsoft.com/office/drawing/2014/main" id="{F02CFA5C-F738-F1E7-C211-EBE1C4AF42BF}"/>
              </a:ext>
            </a:extLst>
          </p:cNvPr>
          <p:cNvSpPr/>
          <p:nvPr/>
        </p:nvSpPr>
        <p:spPr>
          <a:xfrm>
            <a:off x="8297332" y="143906"/>
            <a:ext cx="3894667"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机器人传感及驱动系统设计</a:t>
            </a:r>
          </a:p>
        </p:txBody>
      </p:sp>
      <p:sp>
        <p:nvSpPr>
          <p:cNvPr id="2" name="矩形 1">
            <a:extLst>
              <a:ext uri="{FF2B5EF4-FFF2-40B4-BE49-F238E27FC236}">
                <a16:creationId xmlns:a16="http://schemas.microsoft.com/office/drawing/2014/main" id="{8FCC75E8-AEAB-D924-BA23-8050CB15A643}"/>
              </a:ext>
            </a:extLst>
          </p:cNvPr>
          <p:cNvSpPr/>
          <p:nvPr/>
        </p:nvSpPr>
        <p:spPr>
          <a:xfrm>
            <a:off x="193231" y="1200547"/>
            <a:ext cx="4493538" cy="523220"/>
          </a:xfrm>
          <a:prstGeom prst="rect">
            <a:avLst/>
          </a:prstGeom>
          <a:noFill/>
        </p:spPr>
        <p:txBody>
          <a:bodyPr wrap="none" lIns="91440" tIns="45720" rIns="91440" bIns="45720">
            <a:spAutoFit/>
          </a:bodyPr>
          <a:lstStyle/>
          <a:p>
            <a:pPr algn="ctr"/>
            <a:r>
              <a:rPr lang="zh-CN" altLang="en-US" sz="2800" b="0" cap="none" spc="0" dirty="0">
                <a:ln w="0"/>
                <a:solidFill>
                  <a:schemeClr val="tx1"/>
                </a:solidFill>
                <a:effectLst>
                  <a:outerShdw blurRad="38100" dist="19050" dir="2700000" algn="tl" rotWithShape="0">
                    <a:schemeClr val="dk1">
                      <a:alpha val="40000"/>
                    </a:schemeClr>
                  </a:outerShdw>
                </a:effectLst>
              </a:rPr>
              <a:t>机器人力学建模与电机选择</a:t>
            </a:r>
          </a:p>
        </p:txBody>
      </p:sp>
      <p:sp>
        <p:nvSpPr>
          <p:cNvPr id="50" name="矩形: 圆角 49">
            <a:extLst>
              <a:ext uri="{FF2B5EF4-FFF2-40B4-BE49-F238E27FC236}">
                <a16:creationId xmlns:a16="http://schemas.microsoft.com/office/drawing/2014/main" id="{245DDE80-29E9-A6F1-E934-7D113A307AEF}"/>
              </a:ext>
            </a:extLst>
          </p:cNvPr>
          <p:cNvSpPr/>
          <p:nvPr/>
        </p:nvSpPr>
        <p:spPr>
          <a:xfrm>
            <a:off x="1537223" y="2932372"/>
            <a:ext cx="1179742" cy="592660"/>
          </a:xfrm>
          <a:prstGeom prst="round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52" name="直接箭头连接符 51">
            <a:extLst>
              <a:ext uri="{FF2B5EF4-FFF2-40B4-BE49-F238E27FC236}">
                <a16:creationId xmlns:a16="http://schemas.microsoft.com/office/drawing/2014/main" id="{FD79E990-2177-11D3-3523-7E991AC02E0D}"/>
              </a:ext>
            </a:extLst>
          </p:cNvPr>
          <p:cNvCxnSpPr>
            <a:cxnSpLocks/>
          </p:cNvCxnSpPr>
          <p:nvPr/>
        </p:nvCxnSpPr>
        <p:spPr>
          <a:xfrm>
            <a:off x="2118706" y="3208629"/>
            <a:ext cx="143416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232D9D7F-A8B6-1F03-E985-114BC34194E7}"/>
              </a:ext>
            </a:extLst>
          </p:cNvPr>
          <p:cNvCxnSpPr>
            <a:cxnSpLocks/>
          </p:cNvCxnSpPr>
          <p:nvPr/>
        </p:nvCxnSpPr>
        <p:spPr>
          <a:xfrm flipV="1">
            <a:off x="2118706" y="2195769"/>
            <a:ext cx="0" cy="10128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D9B28614-DFA6-2BEE-5073-6878A4A32579}"/>
              </a:ext>
            </a:extLst>
          </p:cNvPr>
          <p:cNvCxnSpPr>
            <a:cxnSpLocks/>
          </p:cNvCxnSpPr>
          <p:nvPr/>
        </p:nvCxnSpPr>
        <p:spPr>
          <a:xfrm>
            <a:off x="2118706" y="3208629"/>
            <a:ext cx="0" cy="9175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E46B2636-7B80-4C62-1820-036FA0041577}"/>
              </a:ext>
            </a:extLst>
          </p:cNvPr>
          <p:cNvCxnSpPr>
            <a:cxnSpLocks/>
          </p:cNvCxnSpPr>
          <p:nvPr/>
        </p:nvCxnSpPr>
        <p:spPr>
          <a:xfrm flipH="1">
            <a:off x="938964" y="3208629"/>
            <a:ext cx="117974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4" name="流程图: 汇总连接 63">
            <a:extLst>
              <a:ext uri="{FF2B5EF4-FFF2-40B4-BE49-F238E27FC236}">
                <a16:creationId xmlns:a16="http://schemas.microsoft.com/office/drawing/2014/main" id="{5D014C91-5474-CF4A-26F4-507A36B14D22}"/>
              </a:ext>
            </a:extLst>
          </p:cNvPr>
          <p:cNvSpPr/>
          <p:nvPr/>
        </p:nvSpPr>
        <p:spPr>
          <a:xfrm>
            <a:off x="1695374" y="3400220"/>
            <a:ext cx="248405" cy="237067"/>
          </a:xfrm>
          <a:prstGeom prst="flowChartSummingJunction">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65" name="流程图: 汇总连接 64">
            <a:extLst>
              <a:ext uri="{FF2B5EF4-FFF2-40B4-BE49-F238E27FC236}">
                <a16:creationId xmlns:a16="http://schemas.microsoft.com/office/drawing/2014/main" id="{EC754CC1-824E-7A3D-E22A-2DE521B36F64}"/>
              </a:ext>
            </a:extLst>
          </p:cNvPr>
          <p:cNvSpPr/>
          <p:nvPr/>
        </p:nvSpPr>
        <p:spPr>
          <a:xfrm>
            <a:off x="2280156" y="3400219"/>
            <a:ext cx="248405" cy="237067"/>
          </a:xfrm>
          <a:prstGeom prst="flowChartSummingJunction">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66" name="文本框 65">
            <a:extLst>
              <a:ext uri="{FF2B5EF4-FFF2-40B4-BE49-F238E27FC236}">
                <a16:creationId xmlns:a16="http://schemas.microsoft.com/office/drawing/2014/main" id="{5F9ED2E8-A05E-9B5E-F3A9-1549670073A1}"/>
              </a:ext>
            </a:extLst>
          </p:cNvPr>
          <p:cNvSpPr txBox="1"/>
          <p:nvPr/>
        </p:nvSpPr>
        <p:spPr>
          <a:xfrm>
            <a:off x="3236739" y="2808519"/>
            <a:ext cx="500458" cy="400110"/>
          </a:xfrm>
          <a:prstGeom prst="rect">
            <a:avLst/>
          </a:prstGeom>
          <a:noFill/>
        </p:spPr>
        <p:txBody>
          <a:bodyPr wrap="none" rtlCol="0">
            <a:spAutoFit/>
          </a:bodyPr>
          <a:lstStyle/>
          <a:p>
            <a:r>
              <a:rPr lang="en-US" altLang="zh-CN" sz="2000" dirty="0">
                <a:latin typeface="楷体" panose="02010609060101010101" pitchFamily="49" charset="-122"/>
                <a:ea typeface="楷体" panose="02010609060101010101" pitchFamily="49" charset="-122"/>
              </a:rPr>
              <a:t>F</a:t>
            </a:r>
            <a:r>
              <a:rPr lang="zh-CN" altLang="en-US" dirty="0">
                <a:latin typeface="楷体" panose="02010609060101010101" pitchFamily="49" charset="-122"/>
                <a:ea typeface="楷体" panose="02010609060101010101" pitchFamily="49" charset="-122"/>
              </a:rPr>
              <a:t>牵</a:t>
            </a:r>
            <a:endParaRPr lang="zh-CN" altLang="en-US" sz="2400" dirty="0">
              <a:latin typeface="楷体" panose="02010609060101010101" pitchFamily="49" charset="-122"/>
              <a:ea typeface="楷体" panose="02010609060101010101" pitchFamily="49" charset="-122"/>
            </a:endParaRPr>
          </a:p>
        </p:txBody>
      </p:sp>
      <p:sp>
        <p:nvSpPr>
          <p:cNvPr id="67" name="文本框 66">
            <a:extLst>
              <a:ext uri="{FF2B5EF4-FFF2-40B4-BE49-F238E27FC236}">
                <a16:creationId xmlns:a16="http://schemas.microsoft.com/office/drawing/2014/main" id="{62E8F11A-0E82-E939-0BB7-466037B168D0}"/>
              </a:ext>
            </a:extLst>
          </p:cNvPr>
          <p:cNvSpPr txBox="1"/>
          <p:nvPr/>
        </p:nvSpPr>
        <p:spPr>
          <a:xfrm>
            <a:off x="2118666" y="2040169"/>
            <a:ext cx="402674" cy="400110"/>
          </a:xfrm>
          <a:prstGeom prst="rect">
            <a:avLst/>
          </a:prstGeom>
          <a:noFill/>
        </p:spPr>
        <p:txBody>
          <a:bodyPr wrap="none" rtlCol="0">
            <a:spAutoFit/>
          </a:bodyPr>
          <a:lstStyle/>
          <a:p>
            <a:r>
              <a:rPr lang="en-US" altLang="zh-CN" sz="2000" dirty="0">
                <a:latin typeface="楷体" panose="02010609060101010101" pitchFamily="49" charset="-122"/>
                <a:ea typeface="楷体" panose="02010609060101010101" pitchFamily="49" charset="-122"/>
              </a:rPr>
              <a:t>F</a:t>
            </a:r>
            <a:r>
              <a:rPr lang="en-US" altLang="zh-CN" dirty="0">
                <a:latin typeface="楷体" panose="02010609060101010101" pitchFamily="49" charset="-122"/>
                <a:ea typeface="楷体" panose="02010609060101010101" pitchFamily="49" charset="-122"/>
              </a:rPr>
              <a:t>N</a:t>
            </a:r>
            <a:endParaRPr lang="zh-CN" altLang="en-US" sz="2400" dirty="0">
              <a:latin typeface="楷体" panose="02010609060101010101" pitchFamily="49" charset="-122"/>
              <a:ea typeface="楷体" panose="02010609060101010101" pitchFamily="49" charset="-122"/>
            </a:endParaRPr>
          </a:p>
        </p:txBody>
      </p:sp>
      <p:sp>
        <p:nvSpPr>
          <p:cNvPr id="68" name="文本框 67">
            <a:extLst>
              <a:ext uri="{FF2B5EF4-FFF2-40B4-BE49-F238E27FC236}">
                <a16:creationId xmlns:a16="http://schemas.microsoft.com/office/drawing/2014/main" id="{5C46949D-40B0-5A8D-8111-A1728F9A92A1}"/>
              </a:ext>
            </a:extLst>
          </p:cNvPr>
          <p:cNvSpPr txBox="1"/>
          <p:nvPr/>
        </p:nvSpPr>
        <p:spPr>
          <a:xfrm>
            <a:off x="2127094" y="3817070"/>
            <a:ext cx="312906" cy="400110"/>
          </a:xfrm>
          <a:prstGeom prst="rect">
            <a:avLst/>
          </a:prstGeom>
          <a:noFill/>
        </p:spPr>
        <p:txBody>
          <a:bodyPr wrap="none" rtlCol="0">
            <a:spAutoFit/>
          </a:bodyPr>
          <a:lstStyle/>
          <a:p>
            <a:r>
              <a:rPr lang="en-US" altLang="zh-CN" sz="2000" dirty="0">
                <a:latin typeface="楷体" panose="02010609060101010101" pitchFamily="49" charset="-122"/>
                <a:ea typeface="楷体" panose="02010609060101010101" pitchFamily="49" charset="-122"/>
              </a:rPr>
              <a:t>G</a:t>
            </a:r>
            <a:endParaRPr lang="zh-CN" altLang="en-US" sz="2400" dirty="0">
              <a:latin typeface="楷体" panose="02010609060101010101" pitchFamily="49" charset="-122"/>
              <a:ea typeface="楷体" panose="02010609060101010101" pitchFamily="49" charset="-122"/>
            </a:endParaRPr>
          </a:p>
        </p:txBody>
      </p:sp>
      <p:sp>
        <p:nvSpPr>
          <p:cNvPr id="69" name="文本框 68">
            <a:extLst>
              <a:ext uri="{FF2B5EF4-FFF2-40B4-BE49-F238E27FC236}">
                <a16:creationId xmlns:a16="http://schemas.microsoft.com/office/drawing/2014/main" id="{24DAC16C-1832-DC7D-0055-122FA6CCB341}"/>
              </a:ext>
            </a:extLst>
          </p:cNvPr>
          <p:cNvSpPr txBox="1"/>
          <p:nvPr/>
        </p:nvSpPr>
        <p:spPr>
          <a:xfrm>
            <a:off x="509270" y="2828592"/>
            <a:ext cx="971741" cy="400110"/>
          </a:xfrm>
          <a:prstGeom prst="rect">
            <a:avLst/>
          </a:prstGeom>
          <a:noFill/>
        </p:spPr>
        <p:txBody>
          <a:bodyPr wrap="none" rtlCol="0">
            <a:spAutoFit/>
          </a:bodyPr>
          <a:lstStyle/>
          <a:p>
            <a:r>
              <a:rPr lang="en-US" altLang="zh-CN" sz="2000" dirty="0">
                <a:latin typeface="楷体" panose="02010609060101010101" pitchFamily="49" charset="-122"/>
                <a:ea typeface="楷体" panose="02010609060101010101" pitchFamily="49" charset="-122"/>
              </a:rPr>
              <a:t>F</a:t>
            </a:r>
            <a:r>
              <a:rPr lang="zh-CN" altLang="en-US" dirty="0">
                <a:latin typeface="楷体" panose="02010609060101010101" pitchFamily="49" charset="-122"/>
                <a:ea typeface="楷体" panose="02010609060101010101" pitchFamily="49" charset="-122"/>
              </a:rPr>
              <a:t>气</a:t>
            </a:r>
            <a:r>
              <a:rPr lang="en-US" altLang="zh-CN" sz="2000" dirty="0">
                <a:latin typeface="楷体" panose="02010609060101010101" pitchFamily="49" charset="-122"/>
                <a:ea typeface="楷体" panose="02010609060101010101" pitchFamily="49" charset="-122"/>
              </a:rPr>
              <a:t>+F</a:t>
            </a:r>
            <a:r>
              <a:rPr lang="el-GR" altLang="zh-CN" sz="1600" dirty="0">
                <a:latin typeface="楷体" panose="02010609060101010101" pitchFamily="49" charset="-122"/>
                <a:ea typeface="楷体" panose="02010609060101010101" pitchFamily="49" charset="-122"/>
              </a:rPr>
              <a:t>μ</a:t>
            </a:r>
            <a:endParaRPr lang="zh-CN" altLang="en-US" sz="2400" dirty="0">
              <a:latin typeface="楷体" panose="02010609060101010101" pitchFamily="49" charset="-122"/>
              <a:ea typeface="楷体" panose="02010609060101010101" pitchFamily="49" charset="-122"/>
            </a:endParaRPr>
          </a:p>
        </p:txBody>
      </p:sp>
      <p:sp>
        <p:nvSpPr>
          <p:cNvPr id="70" name="文本框 69">
            <a:extLst>
              <a:ext uri="{FF2B5EF4-FFF2-40B4-BE49-F238E27FC236}">
                <a16:creationId xmlns:a16="http://schemas.microsoft.com/office/drawing/2014/main" id="{AD36F12C-F288-D177-2DD9-67AD163565A5}"/>
              </a:ext>
            </a:extLst>
          </p:cNvPr>
          <p:cNvSpPr txBox="1"/>
          <p:nvPr/>
        </p:nvSpPr>
        <p:spPr>
          <a:xfrm>
            <a:off x="159065" y="4514755"/>
            <a:ext cx="3724140" cy="1015663"/>
          </a:xfrm>
          <a:prstGeom prst="rect">
            <a:avLst/>
          </a:prstGeom>
          <a:noFill/>
        </p:spPr>
        <p:txBody>
          <a:bodyPr wrap="square" rtlCol="0">
            <a:spAutoFit/>
          </a:bodyPr>
          <a:lstStyle/>
          <a:p>
            <a:r>
              <a:rPr lang="zh-CN" altLang="en-US" sz="2000" b="1" dirty="0">
                <a:latin typeface="楷体" panose="02010609060101010101" pitchFamily="49" charset="-122"/>
                <a:ea typeface="楷体" panose="02010609060101010101" pitchFamily="49" charset="-122"/>
              </a:rPr>
              <a:t>遇到问题：</a:t>
            </a:r>
            <a:r>
              <a:rPr lang="zh-CN" altLang="en-US" sz="2000" dirty="0">
                <a:latin typeface="楷体" panose="02010609060101010101" pitchFamily="49" charset="-122"/>
                <a:ea typeface="楷体" panose="02010609060101010101" pitchFamily="49" charset="-122"/>
              </a:rPr>
              <a:t>移动机器人走不动，</a:t>
            </a:r>
            <a:endParaRPr lang="en-US" altLang="zh-CN"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原地打滑，电机堵转  烧毁驱动系统</a:t>
            </a:r>
          </a:p>
        </p:txBody>
      </p:sp>
      <p:pic>
        <p:nvPicPr>
          <p:cNvPr id="72" name="图片 71">
            <a:extLst>
              <a:ext uri="{FF2B5EF4-FFF2-40B4-BE49-F238E27FC236}">
                <a16:creationId xmlns:a16="http://schemas.microsoft.com/office/drawing/2014/main" id="{4E86C8CC-8AFE-557C-FF39-8A00FA13BD64}"/>
              </a:ext>
            </a:extLst>
          </p:cNvPr>
          <p:cNvPicPr>
            <a:picLocks noChangeAspect="1"/>
          </p:cNvPicPr>
          <p:nvPr/>
        </p:nvPicPr>
        <p:blipFill>
          <a:blip r:embed="rId3"/>
          <a:stretch>
            <a:fillRect/>
          </a:stretch>
        </p:blipFill>
        <p:spPr>
          <a:xfrm>
            <a:off x="4273655" y="1872639"/>
            <a:ext cx="1822345" cy="601054"/>
          </a:xfrm>
          <a:prstGeom prst="rect">
            <a:avLst/>
          </a:prstGeom>
          <a:ln>
            <a:noFill/>
          </a:ln>
          <a:effectLst>
            <a:outerShdw blurRad="292100" dist="139700" dir="2700000" algn="tl" rotWithShape="0">
              <a:srgbClr val="333333">
                <a:alpha val="65000"/>
              </a:srgbClr>
            </a:outerShdw>
          </a:effectLst>
        </p:spPr>
      </p:pic>
      <p:pic>
        <p:nvPicPr>
          <p:cNvPr id="75" name="图片 74">
            <a:extLst>
              <a:ext uri="{FF2B5EF4-FFF2-40B4-BE49-F238E27FC236}">
                <a16:creationId xmlns:a16="http://schemas.microsoft.com/office/drawing/2014/main" id="{C54E8250-4D22-335B-A11C-1CF9750CD7F9}"/>
              </a:ext>
            </a:extLst>
          </p:cNvPr>
          <p:cNvPicPr>
            <a:picLocks noChangeAspect="1"/>
          </p:cNvPicPr>
          <p:nvPr/>
        </p:nvPicPr>
        <p:blipFill>
          <a:blip r:embed="rId4"/>
          <a:stretch>
            <a:fillRect/>
          </a:stretch>
        </p:blipFill>
        <p:spPr>
          <a:xfrm>
            <a:off x="4273655" y="2621510"/>
            <a:ext cx="3046507" cy="814274"/>
          </a:xfrm>
          <a:prstGeom prst="rect">
            <a:avLst/>
          </a:prstGeom>
          <a:ln>
            <a:noFill/>
          </a:ln>
          <a:effectLst>
            <a:outerShdw blurRad="292100" dist="139700" dir="2700000" algn="tl" rotWithShape="0">
              <a:srgbClr val="333333">
                <a:alpha val="65000"/>
              </a:srgbClr>
            </a:outerShdw>
          </a:effectLst>
        </p:spPr>
      </p:pic>
      <p:pic>
        <p:nvPicPr>
          <p:cNvPr id="77" name="图片 76">
            <a:extLst>
              <a:ext uri="{FF2B5EF4-FFF2-40B4-BE49-F238E27FC236}">
                <a16:creationId xmlns:a16="http://schemas.microsoft.com/office/drawing/2014/main" id="{7DD372D2-2890-8BA8-291F-111006E88628}"/>
              </a:ext>
            </a:extLst>
          </p:cNvPr>
          <p:cNvPicPr>
            <a:picLocks noChangeAspect="1"/>
          </p:cNvPicPr>
          <p:nvPr/>
        </p:nvPicPr>
        <p:blipFill>
          <a:blip r:embed="rId5"/>
          <a:stretch>
            <a:fillRect/>
          </a:stretch>
        </p:blipFill>
        <p:spPr>
          <a:xfrm>
            <a:off x="4273655" y="3607884"/>
            <a:ext cx="1339340" cy="501225"/>
          </a:xfrm>
          <a:prstGeom prst="rect">
            <a:avLst/>
          </a:prstGeom>
          <a:ln>
            <a:noFill/>
          </a:ln>
          <a:effectLst>
            <a:outerShdw blurRad="292100" dist="139700" dir="2700000" algn="tl" rotWithShape="0">
              <a:srgbClr val="333333">
                <a:alpha val="65000"/>
              </a:srgbClr>
            </a:outerShdw>
          </a:effectLst>
        </p:spPr>
      </p:pic>
      <p:pic>
        <p:nvPicPr>
          <p:cNvPr id="81" name="图片 80">
            <a:extLst>
              <a:ext uri="{FF2B5EF4-FFF2-40B4-BE49-F238E27FC236}">
                <a16:creationId xmlns:a16="http://schemas.microsoft.com/office/drawing/2014/main" id="{BD1FC8CB-AA5F-D627-0D08-8E09484F7867}"/>
              </a:ext>
            </a:extLst>
          </p:cNvPr>
          <p:cNvPicPr>
            <a:picLocks noChangeAspect="1"/>
          </p:cNvPicPr>
          <p:nvPr/>
        </p:nvPicPr>
        <p:blipFill>
          <a:blip r:embed="rId6"/>
          <a:stretch>
            <a:fillRect/>
          </a:stretch>
        </p:blipFill>
        <p:spPr>
          <a:xfrm>
            <a:off x="4273655" y="4213345"/>
            <a:ext cx="1615642" cy="516677"/>
          </a:xfrm>
          <a:prstGeom prst="rect">
            <a:avLst/>
          </a:prstGeom>
          <a:ln>
            <a:noFill/>
          </a:ln>
          <a:effectLst>
            <a:outerShdw blurRad="292100" dist="139700" dir="2700000" algn="tl" rotWithShape="0">
              <a:srgbClr val="333333">
                <a:alpha val="65000"/>
              </a:srgbClr>
            </a:outerShdw>
          </a:effectLst>
        </p:spPr>
      </p:pic>
      <p:pic>
        <p:nvPicPr>
          <p:cNvPr id="83" name="图片 82">
            <a:extLst>
              <a:ext uri="{FF2B5EF4-FFF2-40B4-BE49-F238E27FC236}">
                <a16:creationId xmlns:a16="http://schemas.microsoft.com/office/drawing/2014/main" id="{028C70C0-144D-89DC-9AF9-906D4B06209E}"/>
              </a:ext>
            </a:extLst>
          </p:cNvPr>
          <p:cNvPicPr>
            <a:picLocks noChangeAspect="1"/>
          </p:cNvPicPr>
          <p:nvPr/>
        </p:nvPicPr>
        <p:blipFill>
          <a:blip r:embed="rId7"/>
          <a:stretch>
            <a:fillRect/>
          </a:stretch>
        </p:blipFill>
        <p:spPr>
          <a:xfrm>
            <a:off x="4273655" y="4868698"/>
            <a:ext cx="1615642" cy="638885"/>
          </a:xfrm>
          <a:prstGeom prst="rect">
            <a:avLst/>
          </a:prstGeom>
          <a:ln>
            <a:noFill/>
          </a:ln>
          <a:effectLst>
            <a:outerShdw blurRad="292100" dist="139700" dir="2700000" algn="tl" rotWithShape="0">
              <a:srgbClr val="333333">
                <a:alpha val="65000"/>
              </a:srgbClr>
            </a:outerShdw>
          </a:effectLst>
        </p:spPr>
      </p:pic>
      <p:pic>
        <p:nvPicPr>
          <p:cNvPr id="87" name="图片 86">
            <a:extLst>
              <a:ext uri="{FF2B5EF4-FFF2-40B4-BE49-F238E27FC236}">
                <a16:creationId xmlns:a16="http://schemas.microsoft.com/office/drawing/2014/main" id="{E63CE600-F111-1741-5A92-B2193D2B8254}"/>
              </a:ext>
            </a:extLst>
          </p:cNvPr>
          <p:cNvPicPr>
            <a:picLocks noChangeAspect="1"/>
          </p:cNvPicPr>
          <p:nvPr/>
        </p:nvPicPr>
        <p:blipFill>
          <a:blip r:embed="rId8"/>
          <a:stretch>
            <a:fillRect/>
          </a:stretch>
        </p:blipFill>
        <p:spPr>
          <a:xfrm>
            <a:off x="8275574" y="3434687"/>
            <a:ext cx="2455679" cy="464132"/>
          </a:xfrm>
          <a:prstGeom prst="rect">
            <a:avLst/>
          </a:prstGeom>
          <a:ln>
            <a:noFill/>
          </a:ln>
          <a:effectLst>
            <a:outerShdw blurRad="292100" dist="139700" dir="2700000" algn="tl" rotWithShape="0">
              <a:srgbClr val="333333">
                <a:alpha val="65000"/>
              </a:srgbClr>
            </a:outerShdw>
          </a:effectLst>
        </p:spPr>
      </p:pic>
      <p:pic>
        <p:nvPicPr>
          <p:cNvPr id="89" name="图片 88">
            <a:extLst>
              <a:ext uri="{FF2B5EF4-FFF2-40B4-BE49-F238E27FC236}">
                <a16:creationId xmlns:a16="http://schemas.microsoft.com/office/drawing/2014/main" id="{DFAA4DEA-CB34-D9A6-59A7-4C33A2417719}"/>
              </a:ext>
            </a:extLst>
          </p:cNvPr>
          <p:cNvPicPr>
            <a:picLocks noChangeAspect="1"/>
          </p:cNvPicPr>
          <p:nvPr/>
        </p:nvPicPr>
        <p:blipFill>
          <a:blip r:embed="rId9"/>
          <a:stretch>
            <a:fillRect/>
          </a:stretch>
        </p:blipFill>
        <p:spPr>
          <a:xfrm>
            <a:off x="8226987" y="2324385"/>
            <a:ext cx="3443259" cy="767754"/>
          </a:xfrm>
          <a:prstGeom prst="rect">
            <a:avLst/>
          </a:prstGeom>
          <a:ln>
            <a:noFill/>
          </a:ln>
          <a:effectLst>
            <a:outerShdw blurRad="292100" dist="139700" dir="2700000" algn="tl" rotWithShape="0">
              <a:srgbClr val="333333">
                <a:alpha val="65000"/>
              </a:srgbClr>
            </a:outerShdw>
          </a:effectLst>
        </p:spPr>
      </p:pic>
      <p:pic>
        <p:nvPicPr>
          <p:cNvPr id="91" name="图片 90">
            <a:extLst>
              <a:ext uri="{FF2B5EF4-FFF2-40B4-BE49-F238E27FC236}">
                <a16:creationId xmlns:a16="http://schemas.microsoft.com/office/drawing/2014/main" id="{A1ABF5FF-CD22-4144-2280-5CCEB876D6EE}"/>
              </a:ext>
            </a:extLst>
          </p:cNvPr>
          <p:cNvPicPr>
            <a:picLocks noChangeAspect="1"/>
          </p:cNvPicPr>
          <p:nvPr/>
        </p:nvPicPr>
        <p:blipFill>
          <a:blip r:embed="rId10"/>
          <a:stretch>
            <a:fillRect/>
          </a:stretch>
        </p:blipFill>
        <p:spPr>
          <a:xfrm>
            <a:off x="8275574" y="4241367"/>
            <a:ext cx="2273994" cy="556050"/>
          </a:xfrm>
          <a:prstGeom prst="rect">
            <a:avLst/>
          </a:prstGeom>
          <a:ln>
            <a:noFill/>
          </a:ln>
          <a:effectLst>
            <a:outerShdw blurRad="292100" dist="139700" dir="2700000" algn="tl" rotWithShape="0">
              <a:srgbClr val="333333">
                <a:alpha val="65000"/>
              </a:srgbClr>
            </a:outerShdw>
          </a:effectLst>
        </p:spPr>
      </p:pic>
      <p:sp>
        <p:nvSpPr>
          <p:cNvPr id="92" name="箭头: 右 91">
            <a:extLst>
              <a:ext uri="{FF2B5EF4-FFF2-40B4-BE49-F238E27FC236}">
                <a16:creationId xmlns:a16="http://schemas.microsoft.com/office/drawing/2014/main" id="{70CDF206-0BB6-A956-B580-AF636E7E40E4}"/>
              </a:ext>
            </a:extLst>
          </p:cNvPr>
          <p:cNvSpPr/>
          <p:nvPr/>
        </p:nvSpPr>
        <p:spPr>
          <a:xfrm>
            <a:off x="7570437" y="3704086"/>
            <a:ext cx="400161" cy="409175"/>
          </a:xfrm>
          <a:prstGeom prst="rightArrow">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3" name="矩形: 圆角 92">
            <a:extLst>
              <a:ext uri="{FF2B5EF4-FFF2-40B4-BE49-F238E27FC236}">
                <a16:creationId xmlns:a16="http://schemas.microsoft.com/office/drawing/2014/main" id="{98771F12-CEF0-9BB8-8824-B36C38AB346B}"/>
              </a:ext>
            </a:extLst>
          </p:cNvPr>
          <p:cNvSpPr/>
          <p:nvPr/>
        </p:nvSpPr>
        <p:spPr>
          <a:xfrm>
            <a:off x="3996737" y="1733381"/>
            <a:ext cx="3460169" cy="4131816"/>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圆角 93">
            <a:extLst>
              <a:ext uri="{FF2B5EF4-FFF2-40B4-BE49-F238E27FC236}">
                <a16:creationId xmlns:a16="http://schemas.microsoft.com/office/drawing/2014/main" id="{B97E018D-8E58-E0D7-3B62-1887CB119C53}"/>
              </a:ext>
            </a:extLst>
          </p:cNvPr>
          <p:cNvSpPr/>
          <p:nvPr/>
        </p:nvSpPr>
        <p:spPr>
          <a:xfrm>
            <a:off x="8084130" y="2040169"/>
            <a:ext cx="3844514" cy="3176725"/>
          </a:xfrm>
          <a:prstGeom prst="roundRect">
            <a:avLst/>
          </a:prstGeom>
          <a:noFill/>
          <a:ln w="1905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33197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171768" y="136814"/>
            <a:ext cx="7020232"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机器人整体系统硬件电路系统 </a:t>
            </a:r>
            <a:r>
              <a:rPr lang="en-US" altLang="zh-CN" sz="2400" b="1" dirty="0"/>
              <a:t>-</a:t>
            </a:r>
            <a:r>
              <a:rPr lang="zh-CN" altLang="en-US" sz="2400" b="1" dirty="0"/>
              <a:t> 传感器及驱动系统 </a:t>
            </a:r>
          </a:p>
        </p:txBody>
      </p:sp>
      <p:pic>
        <p:nvPicPr>
          <p:cNvPr id="8" name="图片 7">
            <a:extLst>
              <a:ext uri="{FF2B5EF4-FFF2-40B4-BE49-F238E27FC236}">
                <a16:creationId xmlns:a16="http://schemas.microsoft.com/office/drawing/2014/main" id="{52780284-5F95-0373-583D-2278498274AC}"/>
              </a:ext>
            </a:extLst>
          </p:cNvPr>
          <p:cNvPicPr>
            <a:picLocks noChangeAspect="1"/>
          </p:cNvPicPr>
          <p:nvPr/>
        </p:nvPicPr>
        <p:blipFill>
          <a:blip r:embed="rId3"/>
          <a:stretch>
            <a:fillRect/>
          </a:stretch>
        </p:blipFill>
        <p:spPr>
          <a:xfrm>
            <a:off x="1275234" y="1093208"/>
            <a:ext cx="9835218" cy="56279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659295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7603958" y="136814"/>
            <a:ext cx="458804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p>
        </p:txBody>
      </p:sp>
      <p:pic>
        <p:nvPicPr>
          <p:cNvPr id="8" name="图片 7">
            <a:extLst>
              <a:ext uri="{FF2B5EF4-FFF2-40B4-BE49-F238E27FC236}">
                <a16:creationId xmlns:a16="http://schemas.microsoft.com/office/drawing/2014/main" id="{9A1AA2D7-A4F8-D964-030F-1C1467E1D02B}"/>
              </a:ext>
            </a:extLst>
          </p:cNvPr>
          <p:cNvPicPr>
            <a:picLocks noChangeAspect="1"/>
          </p:cNvPicPr>
          <p:nvPr/>
        </p:nvPicPr>
        <p:blipFill>
          <a:blip r:embed="rId3"/>
          <a:stretch>
            <a:fillRect/>
          </a:stretch>
        </p:blipFill>
        <p:spPr>
          <a:xfrm>
            <a:off x="5020946" y="1060726"/>
            <a:ext cx="1996103" cy="5779134"/>
          </a:xfrm>
          <a:prstGeom prst="rect">
            <a:avLst/>
          </a:prstGeom>
        </p:spPr>
      </p:pic>
    </p:spTree>
    <p:extLst>
      <p:ext uri="{BB962C8B-B14F-4D97-AF65-F5344CB8AC3E}">
        <p14:creationId xmlns:p14="http://schemas.microsoft.com/office/powerpoint/2010/main" val="356442380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8" name="图片 7">
            <a:extLst>
              <a:ext uri="{FF2B5EF4-FFF2-40B4-BE49-F238E27FC236}">
                <a16:creationId xmlns:a16="http://schemas.microsoft.com/office/drawing/2014/main" id="{4348D542-CF9C-C72C-8D9C-6474E831E1DF}"/>
              </a:ext>
            </a:extLst>
          </p:cNvPr>
          <p:cNvPicPr>
            <a:picLocks noChangeAspect="1"/>
          </p:cNvPicPr>
          <p:nvPr/>
        </p:nvPicPr>
        <p:blipFill>
          <a:blip r:embed="rId3"/>
          <a:stretch>
            <a:fillRect/>
          </a:stretch>
        </p:blipFill>
        <p:spPr>
          <a:xfrm>
            <a:off x="1435768" y="1259105"/>
            <a:ext cx="9320463" cy="52427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325050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7" name="图片 6">
            <a:extLst>
              <a:ext uri="{FF2B5EF4-FFF2-40B4-BE49-F238E27FC236}">
                <a16:creationId xmlns:a16="http://schemas.microsoft.com/office/drawing/2014/main" id="{253C06C6-7C6D-B445-ACA9-C26B21928D50}"/>
              </a:ext>
            </a:extLst>
          </p:cNvPr>
          <p:cNvPicPr>
            <a:picLocks noChangeAspect="1"/>
          </p:cNvPicPr>
          <p:nvPr/>
        </p:nvPicPr>
        <p:blipFill>
          <a:blip r:embed="rId3"/>
          <a:stretch>
            <a:fillRect/>
          </a:stretch>
        </p:blipFill>
        <p:spPr>
          <a:xfrm>
            <a:off x="1386038" y="1148390"/>
            <a:ext cx="9419923" cy="52987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895771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7" name="图片 6">
            <a:extLst>
              <a:ext uri="{FF2B5EF4-FFF2-40B4-BE49-F238E27FC236}">
                <a16:creationId xmlns:a16="http://schemas.microsoft.com/office/drawing/2014/main" id="{2A102073-BCCB-4060-2E2D-EB3936EE893E}"/>
              </a:ext>
            </a:extLst>
          </p:cNvPr>
          <p:cNvPicPr>
            <a:picLocks noChangeAspect="1"/>
          </p:cNvPicPr>
          <p:nvPr/>
        </p:nvPicPr>
        <p:blipFill>
          <a:blip r:embed="rId3"/>
          <a:stretch>
            <a:fillRect/>
          </a:stretch>
        </p:blipFill>
        <p:spPr>
          <a:xfrm>
            <a:off x="1545948" y="1346803"/>
            <a:ext cx="9100104" cy="51188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149595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8" name="图片 7">
            <a:extLst>
              <a:ext uri="{FF2B5EF4-FFF2-40B4-BE49-F238E27FC236}">
                <a16:creationId xmlns:a16="http://schemas.microsoft.com/office/drawing/2014/main" id="{C657A39B-F808-8D4F-E913-00BFD7235AAF}"/>
              </a:ext>
            </a:extLst>
          </p:cNvPr>
          <p:cNvPicPr>
            <a:picLocks noChangeAspect="1"/>
          </p:cNvPicPr>
          <p:nvPr/>
        </p:nvPicPr>
        <p:blipFill>
          <a:blip r:embed="rId3"/>
          <a:stretch>
            <a:fillRect/>
          </a:stretch>
        </p:blipFill>
        <p:spPr>
          <a:xfrm>
            <a:off x="1660358" y="1357762"/>
            <a:ext cx="8871284" cy="49900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695311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7" name="图片 6">
            <a:extLst>
              <a:ext uri="{FF2B5EF4-FFF2-40B4-BE49-F238E27FC236}">
                <a16:creationId xmlns:a16="http://schemas.microsoft.com/office/drawing/2014/main" id="{EA2AB348-F672-B572-34EB-D88DDB9E5D72}"/>
              </a:ext>
            </a:extLst>
          </p:cNvPr>
          <p:cNvPicPr>
            <a:picLocks noChangeAspect="1"/>
          </p:cNvPicPr>
          <p:nvPr/>
        </p:nvPicPr>
        <p:blipFill>
          <a:blip r:embed="rId3"/>
          <a:stretch>
            <a:fillRect/>
          </a:stretch>
        </p:blipFill>
        <p:spPr>
          <a:xfrm>
            <a:off x="1752842" y="1394433"/>
            <a:ext cx="8686316" cy="48860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153011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8" name="文本框 10"/>
          <p:cNvSpPr txBox="1"/>
          <p:nvPr/>
        </p:nvSpPr>
        <p:spPr>
          <a:xfrm>
            <a:off x="4348606" y="2726240"/>
            <a:ext cx="7039283" cy="1137285"/>
          </a:xfrm>
          <a:prstGeom prst="rect">
            <a:avLst/>
          </a:prstGeom>
          <a:noFill/>
        </p:spPr>
        <p:txBody>
          <a:bodyPr wrap="square" rtlCol="0">
            <a:spAutoFit/>
          </a:bodyPr>
          <a:lstStyle/>
          <a:p>
            <a:pPr algn="r"/>
            <a:r>
              <a:rPr lang="zh-CN" altLang="en-US" sz="4800" b="1" dirty="0">
                <a:solidFill>
                  <a:srgbClr val="2D4F6A"/>
                </a:solidFill>
                <a:cs typeface="+mn-ea"/>
                <a:sym typeface="+mn-lt"/>
              </a:rPr>
              <a:t>研究背景及意义</a:t>
            </a:r>
            <a:endParaRPr lang="en-US" altLang="zh-CN" sz="4800" b="1" dirty="0">
              <a:solidFill>
                <a:srgbClr val="2D4F6A"/>
              </a:solidFill>
              <a:cs typeface="+mn-ea"/>
              <a:sym typeface="+mn-lt"/>
            </a:endParaRPr>
          </a:p>
          <a:p>
            <a:pPr algn="r"/>
            <a:r>
              <a:rPr lang="en-US" altLang="zh-CN" sz="2000" dirty="0">
                <a:solidFill>
                  <a:srgbClr val="2D4F6A"/>
                </a:solidFill>
                <a:cs typeface="+mn-ea"/>
                <a:sym typeface="+mn-lt"/>
              </a:rPr>
              <a:t>Research background and significance</a:t>
            </a:r>
          </a:p>
        </p:txBody>
      </p:sp>
      <p:sp>
        <p:nvSpPr>
          <p:cNvPr id="15" name="文本框 17"/>
          <p:cNvSpPr txBox="1"/>
          <p:nvPr/>
        </p:nvSpPr>
        <p:spPr>
          <a:xfrm>
            <a:off x="7582969" y="1896745"/>
            <a:ext cx="3804920" cy="922020"/>
          </a:xfrm>
          <a:prstGeom prst="rect">
            <a:avLst/>
          </a:prstGeom>
          <a:noFill/>
        </p:spPr>
        <p:txBody>
          <a:bodyPr wrap="square" rtlCol="0">
            <a:spAutoFit/>
          </a:bodyPr>
          <a:lstStyle/>
          <a:p>
            <a:pPr algn="r">
              <a:defRPr/>
            </a:pPr>
            <a:r>
              <a:rPr lang="en-US" altLang="zh-CN" sz="5400" dirty="0">
                <a:solidFill>
                  <a:srgbClr val="2D4F6A"/>
                </a:solidFill>
                <a:cs typeface="+mn-ea"/>
                <a:sym typeface="+mn-lt"/>
              </a:rPr>
              <a:t>PART 01</a:t>
            </a:r>
          </a:p>
        </p:txBody>
      </p:sp>
      <p:cxnSp>
        <p:nvCxnSpPr>
          <p:cNvPr id="9" name="直接连接符 8"/>
          <p:cNvCxnSpPr/>
          <p:nvPr/>
        </p:nvCxnSpPr>
        <p:spPr>
          <a:xfrm>
            <a:off x="10801552" y="4001939"/>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任意多边形 5"/>
          <p:cNvSpPr>
            <a:spLocks noEditPoints="1"/>
          </p:cNvSpPr>
          <p:nvPr/>
        </p:nvSpPr>
        <p:spPr bwMode="auto">
          <a:xfrm>
            <a:off x="10117455" y="592455"/>
            <a:ext cx="1099820" cy="574040"/>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cs typeface="+mn-ea"/>
              <a:sym typeface="+mn-lt"/>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8" name="图片 7">
            <a:extLst>
              <a:ext uri="{FF2B5EF4-FFF2-40B4-BE49-F238E27FC236}">
                <a16:creationId xmlns:a16="http://schemas.microsoft.com/office/drawing/2014/main" id="{2E03C371-5681-E0F3-40F7-4F70BD427974}"/>
              </a:ext>
            </a:extLst>
          </p:cNvPr>
          <p:cNvPicPr>
            <a:picLocks noChangeAspect="1"/>
          </p:cNvPicPr>
          <p:nvPr/>
        </p:nvPicPr>
        <p:blipFill>
          <a:blip r:embed="rId3"/>
          <a:stretch>
            <a:fillRect/>
          </a:stretch>
        </p:blipFill>
        <p:spPr>
          <a:xfrm>
            <a:off x="1478154" y="1241660"/>
            <a:ext cx="9235691" cy="51950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123076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6" name="文本框 5">
            <a:extLst>
              <a:ext uri="{FF2B5EF4-FFF2-40B4-BE49-F238E27FC236}">
                <a16:creationId xmlns:a16="http://schemas.microsoft.com/office/drawing/2014/main" id="{DDEBF33F-321F-FCD0-C440-F6FD41334BD7}"/>
              </a:ext>
            </a:extLst>
          </p:cNvPr>
          <p:cNvSpPr txBox="1"/>
          <p:nvPr/>
        </p:nvSpPr>
        <p:spPr>
          <a:xfrm>
            <a:off x="509270" y="1861984"/>
            <a:ext cx="6096717" cy="2862322"/>
          </a:xfrm>
          <a:prstGeom prst="rect">
            <a:avLst/>
          </a:prstGeom>
          <a:noFill/>
          <a:ln w="19050">
            <a:noFill/>
            <a:prstDash val="solid"/>
          </a:ln>
        </p:spPr>
        <p:txBody>
          <a:bodyPr wrap="square">
            <a:spAutoFit/>
          </a:bodyPr>
          <a:lstStyle/>
          <a:p>
            <a:pPr indent="304800" algn="just" latinLnBrk="1">
              <a:tabLst>
                <a:tab pos="239395" algn="l"/>
              </a:tabLst>
            </a:pPr>
            <a:r>
              <a:rPr lang="zh-CN" altLang="zh-CN" sz="2000" kern="100" dirty="0">
                <a:effectLst/>
                <a:latin typeface="楷体" panose="02010609060101010101" pitchFamily="49" charset="-122"/>
                <a:ea typeface="楷体" panose="02010609060101010101" pitchFamily="49" charset="-122"/>
              </a:rPr>
              <a:t>机器人无线控制系统设计同样以</a:t>
            </a:r>
            <a:r>
              <a:rPr lang="en-US" altLang="zh-CN" sz="2000" kern="100" dirty="0">
                <a:effectLst/>
                <a:latin typeface="楷体" panose="02010609060101010101" pitchFamily="49" charset="-122"/>
                <a:ea typeface="楷体" panose="02010609060101010101" pitchFamily="49" charset="-122"/>
              </a:rPr>
              <a:t>STM32F103C8T6</a:t>
            </a:r>
            <a:r>
              <a:rPr lang="zh-CN" altLang="zh-CN" sz="2000" kern="100" dirty="0">
                <a:effectLst/>
                <a:latin typeface="楷体" panose="02010609060101010101" pitchFamily="49" charset="-122"/>
                <a:ea typeface="楷体" panose="02010609060101010101" pitchFamily="49" charset="-122"/>
              </a:rPr>
              <a:t>单片机为核心，搭载运行实时操作系统</a:t>
            </a:r>
            <a:r>
              <a:rPr lang="en-US" altLang="zh-CN" sz="2000" kern="100" dirty="0" err="1">
                <a:effectLst/>
                <a:latin typeface="楷体" panose="02010609060101010101" pitchFamily="49" charset="-122"/>
                <a:ea typeface="楷体" panose="02010609060101010101" pitchFamily="49" charset="-122"/>
              </a:rPr>
              <a:t>FreeRTOS</a:t>
            </a:r>
            <a:r>
              <a:rPr lang="zh-CN" altLang="zh-CN" sz="2000" kern="100" dirty="0">
                <a:effectLst/>
                <a:latin typeface="楷体" panose="02010609060101010101" pitchFamily="49" charset="-122"/>
                <a:ea typeface="楷体" panose="02010609060101010101" pitchFamily="49" charset="-122"/>
              </a:rPr>
              <a:t>系统，主要任务包括通过</a:t>
            </a:r>
            <a:r>
              <a:rPr lang="en-US" altLang="zh-CN" sz="2000" kern="100" dirty="0">
                <a:effectLst/>
                <a:latin typeface="楷体" panose="02010609060101010101" pitchFamily="49" charset="-122"/>
                <a:ea typeface="楷体" panose="02010609060101010101" pitchFamily="49" charset="-122"/>
              </a:rPr>
              <a:t>STM32 ADC</a:t>
            </a:r>
            <a:r>
              <a:rPr lang="zh-CN" altLang="zh-CN" sz="2000" kern="100" dirty="0">
                <a:effectLst/>
                <a:latin typeface="楷体" panose="02010609060101010101" pitchFamily="49" charset="-122"/>
                <a:ea typeface="楷体" panose="02010609060101010101" pitchFamily="49" charset="-122"/>
              </a:rPr>
              <a:t>外设驱动摇杆，对摇杆动作进行算法处理并生成机器人运动控制命令，通过</a:t>
            </a:r>
            <a:r>
              <a:rPr lang="en-US" altLang="zh-CN" sz="2000" kern="100" dirty="0">
                <a:effectLst/>
                <a:latin typeface="楷体" panose="02010609060101010101" pitchFamily="49" charset="-122"/>
                <a:ea typeface="楷体" panose="02010609060101010101" pitchFamily="49" charset="-122"/>
              </a:rPr>
              <a:t>UART</a:t>
            </a:r>
            <a:r>
              <a:rPr lang="zh-CN" altLang="zh-CN" sz="2000" kern="100" dirty="0">
                <a:effectLst/>
                <a:latin typeface="楷体" panose="02010609060101010101" pitchFamily="49" charset="-122"/>
                <a:ea typeface="楷体" panose="02010609060101010101" pitchFamily="49" charset="-122"/>
              </a:rPr>
              <a:t>将数据发送到蓝牙串口模块然后再发送到机器人主控系统上。其次无线控制系统还通过</a:t>
            </a:r>
            <a:r>
              <a:rPr lang="en-US" altLang="zh-CN" sz="2000" kern="100" dirty="0">
                <a:effectLst/>
                <a:latin typeface="楷体" panose="02010609060101010101" pitchFamily="49" charset="-122"/>
                <a:ea typeface="楷体" panose="02010609060101010101" pitchFamily="49" charset="-122"/>
              </a:rPr>
              <a:t>STM32 SPI</a:t>
            </a:r>
            <a:r>
              <a:rPr lang="zh-CN" altLang="zh-CN" sz="2000" kern="100" dirty="0">
                <a:effectLst/>
                <a:latin typeface="楷体" panose="02010609060101010101" pitchFamily="49" charset="-122"/>
                <a:ea typeface="楷体" panose="02010609060101010101" pitchFamily="49" charset="-122"/>
              </a:rPr>
              <a:t>外设驱动的</a:t>
            </a:r>
            <a:r>
              <a:rPr lang="en-US" altLang="zh-CN" sz="2000" kern="100" dirty="0">
                <a:effectLst/>
                <a:latin typeface="楷体" panose="02010609060101010101" pitchFamily="49" charset="-122"/>
                <a:ea typeface="楷体" panose="02010609060101010101" pitchFamily="49" charset="-122"/>
              </a:rPr>
              <a:t>TFT-LCD</a:t>
            </a:r>
            <a:r>
              <a:rPr lang="zh-CN" altLang="zh-CN" sz="2000" kern="100" dirty="0">
                <a:effectLst/>
                <a:latin typeface="楷体" panose="02010609060101010101" pitchFamily="49" charset="-122"/>
                <a:ea typeface="楷体" panose="02010609060101010101" pitchFamily="49" charset="-122"/>
              </a:rPr>
              <a:t>显示屏实时显示</a:t>
            </a:r>
            <a:r>
              <a:rPr lang="en-US" altLang="zh-CN" sz="2000" kern="100" dirty="0">
                <a:effectLst/>
                <a:latin typeface="楷体" panose="02010609060101010101" pitchFamily="49" charset="-122"/>
                <a:ea typeface="楷体" panose="02010609060101010101" pitchFamily="49" charset="-122"/>
              </a:rPr>
              <a:t>UART</a:t>
            </a:r>
            <a:r>
              <a:rPr lang="zh-CN" altLang="zh-CN" sz="2000" kern="100" dirty="0">
                <a:effectLst/>
                <a:latin typeface="楷体" panose="02010609060101010101" pitchFamily="49" charset="-122"/>
                <a:ea typeface="楷体" panose="02010609060101010101" pitchFamily="49" charset="-122"/>
              </a:rPr>
              <a:t>外设收到的机器人主控发来的传感器数据信息与主控系统发出的运动机器人运动控制命令。</a:t>
            </a:r>
          </a:p>
        </p:txBody>
      </p:sp>
      <p:sp>
        <p:nvSpPr>
          <p:cNvPr id="7" name="矩形 6">
            <a:extLst>
              <a:ext uri="{FF2B5EF4-FFF2-40B4-BE49-F238E27FC236}">
                <a16:creationId xmlns:a16="http://schemas.microsoft.com/office/drawing/2014/main" id="{0D412FAC-3AB5-EC08-E46D-5ADD1B55A0C2}"/>
              </a:ext>
            </a:extLst>
          </p:cNvPr>
          <p:cNvSpPr/>
          <p:nvPr/>
        </p:nvSpPr>
        <p:spPr>
          <a:xfrm>
            <a:off x="7492181" y="143906"/>
            <a:ext cx="4699820"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机器人无线控制系统设计 </a:t>
            </a:r>
            <a:r>
              <a:rPr lang="en-US" altLang="zh-CN" sz="2400" b="1" dirty="0"/>
              <a:t>– </a:t>
            </a:r>
            <a:r>
              <a:rPr lang="zh-CN" altLang="en-US" sz="2400" b="1" dirty="0"/>
              <a:t>概要</a:t>
            </a:r>
          </a:p>
        </p:txBody>
      </p:sp>
      <p:pic>
        <p:nvPicPr>
          <p:cNvPr id="8" name="图片 7">
            <a:extLst>
              <a:ext uri="{FF2B5EF4-FFF2-40B4-BE49-F238E27FC236}">
                <a16:creationId xmlns:a16="http://schemas.microsoft.com/office/drawing/2014/main" id="{E41ED32C-C2D6-E809-50D0-6AAED3FA8A0A}"/>
              </a:ext>
            </a:extLst>
          </p:cNvPr>
          <p:cNvPicPr>
            <a:picLocks noChangeAspect="1"/>
          </p:cNvPicPr>
          <p:nvPr/>
        </p:nvPicPr>
        <p:blipFill>
          <a:blip r:embed="rId3"/>
          <a:stretch>
            <a:fillRect/>
          </a:stretch>
        </p:blipFill>
        <p:spPr>
          <a:xfrm>
            <a:off x="7256207" y="1949464"/>
            <a:ext cx="4124515" cy="2959072"/>
          </a:xfrm>
          <a:prstGeom prst="rect">
            <a:avLst/>
          </a:prstGeom>
        </p:spPr>
      </p:pic>
    </p:spTree>
    <p:extLst>
      <p:ext uri="{BB962C8B-B14F-4D97-AF65-F5344CB8AC3E}">
        <p14:creationId xmlns:p14="http://schemas.microsoft.com/office/powerpoint/2010/main" val="132492980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722374" y="136814"/>
            <a:ext cx="6469626"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机器人整体系统硬件电路系统 </a:t>
            </a:r>
            <a:r>
              <a:rPr lang="en-US" altLang="zh-CN" sz="2400" b="1" dirty="0"/>
              <a:t>–</a:t>
            </a:r>
            <a:r>
              <a:rPr lang="zh-CN" altLang="en-US" sz="2400" b="1" dirty="0"/>
              <a:t> 无线控制系统 </a:t>
            </a:r>
          </a:p>
        </p:txBody>
      </p:sp>
      <p:pic>
        <p:nvPicPr>
          <p:cNvPr id="7" name="图片 6">
            <a:extLst>
              <a:ext uri="{FF2B5EF4-FFF2-40B4-BE49-F238E27FC236}">
                <a16:creationId xmlns:a16="http://schemas.microsoft.com/office/drawing/2014/main" id="{09D548C1-6C55-EC5E-A712-CAB280C03291}"/>
              </a:ext>
            </a:extLst>
          </p:cNvPr>
          <p:cNvPicPr>
            <a:picLocks noChangeAspect="1"/>
          </p:cNvPicPr>
          <p:nvPr/>
        </p:nvPicPr>
        <p:blipFill>
          <a:blip r:embed="rId3"/>
          <a:stretch>
            <a:fillRect/>
          </a:stretch>
        </p:blipFill>
        <p:spPr>
          <a:xfrm>
            <a:off x="240003" y="1238796"/>
            <a:ext cx="11711994" cy="51226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739470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7921592" y="136814"/>
            <a:ext cx="4270407"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p>
        </p:txBody>
      </p:sp>
      <p:pic>
        <p:nvPicPr>
          <p:cNvPr id="7" name="图片 6">
            <a:extLst>
              <a:ext uri="{FF2B5EF4-FFF2-40B4-BE49-F238E27FC236}">
                <a16:creationId xmlns:a16="http://schemas.microsoft.com/office/drawing/2014/main" id="{277F8E67-D21F-076A-9F47-F5B0CD705D60}"/>
              </a:ext>
            </a:extLst>
          </p:cNvPr>
          <p:cNvPicPr>
            <a:picLocks noChangeAspect="1"/>
          </p:cNvPicPr>
          <p:nvPr/>
        </p:nvPicPr>
        <p:blipFill>
          <a:blip r:embed="rId3"/>
          <a:stretch>
            <a:fillRect/>
          </a:stretch>
        </p:blipFill>
        <p:spPr>
          <a:xfrm>
            <a:off x="5215379" y="1009107"/>
            <a:ext cx="1761242" cy="5785500"/>
          </a:xfrm>
          <a:prstGeom prst="rect">
            <a:avLst/>
          </a:prstGeom>
        </p:spPr>
      </p:pic>
    </p:spTree>
    <p:extLst>
      <p:ext uri="{BB962C8B-B14F-4D97-AF65-F5344CB8AC3E}">
        <p14:creationId xmlns:p14="http://schemas.microsoft.com/office/powerpoint/2010/main" val="2068681900"/>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270090" y="136814"/>
            <a:ext cx="692190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a:t>
            </a:r>
            <a:r>
              <a:rPr lang="en-US" altLang="zh-CN" sz="2400" b="1" dirty="0"/>
              <a:t>-</a:t>
            </a:r>
            <a:r>
              <a:rPr lang="zh-CN" altLang="en-US" sz="2400" b="1" dirty="0"/>
              <a:t>摇杆动作检测算法 </a:t>
            </a:r>
          </a:p>
        </p:txBody>
      </p:sp>
      <p:pic>
        <p:nvPicPr>
          <p:cNvPr id="21" name="图片 20">
            <a:extLst>
              <a:ext uri="{FF2B5EF4-FFF2-40B4-BE49-F238E27FC236}">
                <a16:creationId xmlns:a16="http://schemas.microsoft.com/office/drawing/2014/main" id="{0D1139DF-1CD8-3512-49F5-5305E00BED56}"/>
              </a:ext>
            </a:extLst>
          </p:cNvPr>
          <p:cNvPicPr>
            <a:picLocks noChangeAspect="1"/>
          </p:cNvPicPr>
          <p:nvPr/>
        </p:nvPicPr>
        <p:blipFill>
          <a:blip r:embed="rId3"/>
          <a:stretch>
            <a:fillRect/>
          </a:stretch>
        </p:blipFill>
        <p:spPr>
          <a:xfrm>
            <a:off x="616570" y="987425"/>
            <a:ext cx="4396995" cy="5724249"/>
          </a:xfrm>
          <a:prstGeom prst="rect">
            <a:avLst/>
          </a:prstGeom>
        </p:spPr>
      </p:pic>
      <p:sp>
        <p:nvSpPr>
          <p:cNvPr id="9" name="文本框 8">
            <a:extLst>
              <a:ext uri="{FF2B5EF4-FFF2-40B4-BE49-F238E27FC236}">
                <a16:creationId xmlns:a16="http://schemas.microsoft.com/office/drawing/2014/main" id="{C2826C64-9DBC-1CA8-27B7-BC8AADAF84A4}"/>
              </a:ext>
            </a:extLst>
          </p:cNvPr>
          <p:cNvSpPr txBox="1"/>
          <p:nvPr/>
        </p:nvSpPr>
        <p:spPr>
          <a:xfrm>
            <a:off x="5211427" y="1166842"/>
            <a:ext cx="6526185" cy="4524315"/>
          </a:xfrm>
          <a:prstGeom prst="rect">
            <a:avLst/>
          </a:prstGeom>
          <a:noFill/>
        </p:spPr>
        <p:txBody>
          <a:bodyPr wrap="square">
            <a:spAutoFit/>
          </a:bodyPr>
          <a:lstStyle/>
          <a:p>
            <a:pPr indent="304800" algn="just" latinLnBrk="1">
              <a:tabLst>
                <a:tab pos="239395" algn="l"/>
              </a:tabLst>
            </a:pPr>
            <a:r>
              <a:rPr lang="en-US" altLang="zh-CN" sz="2400" kern="100" dirty="0">
                <a:effectLst/>
                <a:latin typeface="楷体" panose="02010609060101010101" pitchFamily="49" charset="-122"/>
                <a:ea typeface="楷体" panose="02010609060101010101" pitchFamily="49" charset="-122"/>
              </a:rPr>
              <a:t>STM32</a:t>
            </a:r>
            <a:r>
              <a:rPr lang="zh-CN" altLang="zh-CN" sz="2400" kern="100" dirty="0">
                <a:effectLst/>
                <a:latin typeface="楷体" panose="02010609060101010101" pitchFamily="49" charset="-122"/>
                <a:ea typeface="楷体" panose="02010609060101010101" pitchFamily="49" charset="-122"/>
              </a:rPr>
              <a:t>的使用了两个</a:t>
            </a:r>
            <a:r>
              <a:rPr lang="en-US" altLang="zh-CN" sz="2400" kern="100" dirty="0">
                <a:effectLst/>
                <a:latin typeface="楷体" panose="02010609060101010101" pitchFamily="49" charset="-122"/>
                <a:ea typeface="楷体" panose="02010609060101010101" pitchFamily="49" charset="-122"/>
              </a:rPr>
              <a:t>ADC</a:t>
            </a:r>
            <a:r>
              <a:rPr lang="zh-CN" altLang="zh-CN" sz="2400" kern="100" dirty="0">
                <a:effectLst/>
                <a:latin typeface="楷体" panose="02010609060101010101" pitchFamily="49" charset="-122"/>
                <a:ea typeface="楷体" panose="02010609060101010101" pitchFamily="49" charset="-122"/>
              </a:rPr>
              <a:t>通道分别连接着摇杆的</a:t>
            </a:r>
            <a:r>
              <a:rPr lang="en-US" altLang="zh-CN" sz="2400" kern="100" dirty="0">
                <a:effectLst/>
                <a:latin typeface="楷体" panose="02010609060101010101" pitchFamily="49" charset="-122"/>
                <a:ea typeface="楷体" panose="02010609060101010101" pitchFamily="49" charset="-122"/>
              </a:rPr>
              <a:t>X</a:t>
            </a:r>
            <a:r>
              <a:rPr lang="zh-CN" altLang="zh-CN" sz="2400" kern="100" dirty="0">
                <a:effectLst/>
                <a:latin typeface="楷体" panose="02010609060101010101" pitchFamily="49" charset="-122"/>
                <a:ea typeface="楷体" panose="02010609060101010101" pitchFamily="49" charset="-122"/>
              </a:rPr>
              <a:t>轴信号</a:t>
            </a:r>
            <a:r>
              <a:rPr lang="en-US" altLang="zh-CN" sz="2400" kern="100" dirty="0">
                <a:effectLst/>
                <a:latin typeface="楷体" panose="02010609060101010101" pitchFamily="49" charset="-122"/>
                <a:ea typeface="楷体" panose="02010609060101010101" pitchFamily="49" charset="-122"/>
              </a:rPr>
              <a:t>IO</a:t>
            </a:r>
            <a:r>
              <a:rPr lang="zh-CN" altLang="zh-CN" sz="2400" kern="100" dirty="0">
                <a:effectLst/>
                <a:latin typeface="楷体" panose="02010609060101010101" pitchFamily="49" charset="-122"/>
                <a:ea typeface="楷体" panose="02010609060101010101" pitchFamily="49" charset="-122"/>
              </a:rPr>
              <a:t>和</a:t>
            </a:r>
            <a:r>
              <a:rPr lang="en-US" altLang="zh-CN" sz="2400" kern="100" dirty="0">
                <a:effectLst/>
                <a:latin typeface="楷体" panose="02010609060101010101" pitchFamily="49" charset="-122"/>
                <a:ea typeface="楷体" panose="02010609060101010101" pitchFamily="49" charset="-122"/>
              </a:rPr>
              <a:t>Y</a:t>
            </a:r>
            <a:r>
              <a:rPr lang="zh-CN" altLang="zh-CN" sz="2400" kern="100" dirty="0">
                <a:effectLst/>
                <a:latin typeface="楷体" panose="02010609060101010101" pitchFamily="49" charset="-122"/>
                <a:ea typeface="楷体" panose="02010609060101010101" pitchFamily="49" charset="-122"/>
              </a:rPr>
              <a:t>轴信号</a:t>
            </a:r>
            <a:r>
              <a:rPr lang="en-US" altLang="zh-CN" sz="2400" kern="100" dirty="0">
                <a:effectLst/>
                <a:latin typeface="楷体" panose="02010609060101010101" pitchFamily="49" charset="-122"/>
                <a:ea typeface="楷体" panose="02010609060101010101" pitchFamily="49" charset="-122"/>
              </a:rPr>
              <a:t>IO</a:t>
            </a:r>
            <a:r>
              <a:rPr lang="zh-CN" altLang="zh-CN" sz="2400" kern="100" dirty="0">
                <a:effectLst/>
                <a:latin typeface="楷体" panose="02010609060101010101" pitchFamily="49" charset="-122"/>
                <a:ea typeface="楷体" panose="02010609060101010101" pitchFamily="49" charset="-122"/>
              </a:rPr>
              <a:t>，当拨动摇杆在</a:t>
            </a:r>
            <a:r>
              <a:rPr lang="en-US" altLang="zh-CN" sz="2400" kern="100" dirty="0">
                <a:effectLst/>
                <a:latin typeface="楷体" panose="02010609060101010101" pitchFamily="49" charset="-122"/>
                <a:ea typeface="楷体" panose="02010609060101010101" pitchFamily="49" charset="-122"/>
              </a:rPr>
              <a:t>X</a:t>
            </a:r>
            <a:r>
              <a:rPr lang="zh-CN" altLang="zh-CN" sz="2400" kern="100" dirty="0">
                <a:effectLst/>
                <a:latin typeface="楷体" panose="02010609060101010101" pitchFamily="49" charset="-122"/>
                <a:ea typeface="楷体" panose="02010609060101010101" pitchFamily="49" charset="-122"/>
              </a:rPr>
              <a:t>轴方向运动或者</a:t>
            </a:r>
            <a:r>
              <a:rPr lang="en-US" altLang="zh-CN" sz="2400" kern="100" dirty="0">
                <a:effectLst/>
                <a:latin typeface="楷体" panose="02010609060101010101" pitchFamily="49" charset="-122"/>
                <a:ea typeface="楷体" panose="02010609060101010101" pitchFamily="49" charset="-122"/>
              </a:rPr>
              <a:t>Y</a:t>
            </a:r>
            <a:r>
              <a:rPr lang="zh-CN" altLang="zh-CN" sz="2400" kern="100" dirty="0">
                <a:effectLst/>
                <a:latin typeface="楷体" panose="02010609060101010101" pitchFamily="49" charset="-122"/>
                <a:ea typeface="楷体" panose="02010609060101010101" pitchFamily="49" charset="-122"/>
              </a:rPr>
              <a:t>轴方向运动时</a:t>
            </a:r>
            <a:r>
              <a:rPr lang="en-US" altLang="zh-CN" sz="2400" kern="100" dirty="0">
                <a:effectLst/>
                <a:latin typeface="楷体" panose="02010609060101010101" pitchFamily="49" charset="-122"/>
                <a:ea typeface="楷体" panose="02010609060101010101" pitchFamily="49" charset="-122"/>
              </a:rPr>
              <a:t>X</a:t>
            </a:r>
            <a:r>
              <a:rPr lang="zh-CN" altLang="zh-CN" sz="2400" kern="100" dirty="0">
                <a:effectLst/>
                <a:latin typeface="楷体" panose="02010609060101010101" pitchFamily="49" charset="-122"/>
                <a:ea typeface="楷体" panose="02010609060101010101" pitchFamily="49" charset="-122"/>
              </a:rPr>
              <a:t>轴的</a:t>
            </a:r>
            <a:r>
              <a:rPr lang="en-US" altLang="zh-CN" sz="2400" kern="100" dirty="0">
                <a:effectLst/>
                <a:latin typeface="楷体" panose="02010609060101010101" pitchFamily="49" charset="-122"/>
                <a:ea typeface="楷体" panose="02010609060101010101" pitchFamily="49" charset="-122"/>
              </a:rPr>
              <a:t>ADC</a:t>
            </a:r>
            <a:r>
              <a:rPr lang="zh-CN" altLang="zh-CN" sz="2400" kern="100" dirty="0">
                <a:effectLst/>
                <a:latin typeface="楷体" panose="02010609060101010101" pitchFamily="49" charset="-122"/>
                <a:ea typeface="楷体" panose="02010609060101010101" pitchFamily="49" charset="-122"/>
              </a:rPr>
              <a:t>通道或者</a:t>
            </a:r>
            <a:r>
              <a:rPr lang="en-US" altLang="zh-CN" sz="2400" kern="100" dirty="0">
                <a:effectLst/>
                <a:latin typeface="楷体" panose="02010609060101010101" pitchFamily="49" charset="-122"/>
                <a:ea typeface="楷体" panose="02010609060101010101" pitchFamily="49" charset="-122"/>
              </a:rPr>
              <a:t>Y</a:t>
            </a:r>
            <a:r>
              <a:rPr lang="zh-CN" altLang="zh-CN" sz="2400" kern="100" dirty="0">
                <a:effectLst/>
                <a:latin typeface="楷体" panose="02010609060101010101" pitchFamily="49" charset="-122"/>
                <a:ea typeface="楷体" panose="02010609060101010101" pitchFamily="49" charset="-122"/>
              </a:rPr>
              <a:t>轴的</a:t>
            </a:r>
            <a:r>
              <a:rPr lang="en-US" altLang="zh-CN" sz="2400" kern="100" dirty="0">
                <a:effectLst/>
                <a:latin typeface="楷体" panose="02010609060101010101" pitchFamily="49" charset="-122"/>
                <a:ea typeface="楷体" panose="02010609060101010101" pitchFamily="49" charset="-122"/>
              </a:rPr>
              <a:t>ADC</a:t>
            </a:r>
            <a:r>
              <a:rPr lang="zh-CN" altLang="zh-CN" sz="2400" kern="100" dirty="0">
                <a:effectLst/>
                <a:latin typeface="楷体" panose="02010609060101010101" pitchFamily="49" charset="-122"/>
                <a:ea typeface="楷体" panose="02010609060101010101" pitchFamily="49" charset="-122"/>
              </a:rPr>
              <a:t>通道就可以检测到波动的电压数据，由于电磁干扰的问题，单片机检测到的原始</a:t>
            </a:r>
            <a:r>
              <a:rPr lang="en-US" altLang="zh-CN" sz="2400" kern="100" dirty="0">
                <a:effectLst/>
                <a:latin typeface="楷体" panose="02010609060101010101" pitchFamily="49" charset="-122"/>
                <a:ea typeface="楷体" panose="02010609060101010101" pitchFamily="49" charset="-122"/>
              </a:rPr>
              <a:t>ADC</a:t>
            </a:r>
            <a:r>
              <a:rPr lang="zh-CN" altLang="zh-CN" sz="2400" kern="100" dirty="0">
                <a:effectLst/>
                <a:latin typeface="楷体" panose="02010609060101010101" pitchFamily="49" charset="-122"/>
                <a:ea typeface="楷体" panose="02010609060101010101" pitchFamily="49" charset="-122"/>
              </a:rPr>
              <a:t>数据非常的不稳定，波动较大，所以需要进行滤波处理，得到一个稳定的</a:t>
            </a:r>
            <a:r>
              <a:rPr lang="en-US" altLang="zh-CN" sz="2400" kern="100" dirty="0">
                <a:effectLst/>
                <a:latin typeface="楷体" panose="02010609060101010101" pitchFamily="49" charset="-122"/>
                <a:ea typeface="楷体" panose="02010609060101010101" pitchFamily="49" charset="-122"/>
              </a:rPr>
              <a:t>X/Y</a:t>
            </a:r>
            <a:r>
              <a:rPr lang="zh-CN" altLang="zh-CN" sz="2400" kern="100" dirty="0">
                <a:effectLst/>
                <a:latin typeface="楷体" panose="02010609060101010101" pitchFamily="49" charset="-122"/>
                <a:ea typeface="楷体" panose="02010609060101010101" pitchFamily="49" charset="-122"/>
              </a:rPr>
              <a:t>数据，在单片机</a:t>
            </a:r>
            <a:r>
              <a:rPr lang="en-US" altLang="zh-CN" sz="2400" kern="100" dirty="0">
                <a:effectLst/>
                <a:latin typeface="楷体" panose="02010609060101010101" pitchFamily="49" charset="-122"/>
                <a:ea typeface="楷体" panose="02010609060101010101" pitchFamily="49" charset="-122"/>
              </a:rPr>
              <a:t>ADC</a:t>
            </a:r>
            <a:r>
              <a:rPr lang="zh-CN" altLang="zh-CN" sz="2400" kern="100" dirty="0">
                <a:effectLst/>
                <a:latin typeface="楷体" panose="02010609060101010101" pitchFamily="49" charset="-122"/>
                <a:ea typeface="楷体" panose="02010609060101010101" pitchFamily="49" charset="-122"/>
              </a:rPr>
              <a:t>数据滤波时常用的滤波算法有均值滤波算法</a:t>
            </a:r>
            <a:r>
              <a:rPr lang="zh-CN" altLang="en-US" sz="2400" kern="100" dirty="0">
                <a:effectLst/>
                <a:latin typeface="楷体" panose="02010609060101010101" pitchFamily="49" charset="-122"/>
                <a:ea typeface="楷体" panose="02010609060101010101" pitchFamily="49" charset="-122"/>
              </a:rPr>
              <a:t>，</a:t>
            </a:r>
            <a:r>
              <a:rPr lang="zh-CN" altLang="zh-CN" sz="2400" kern="100" dirty="0">
                <a:effectLst/>
                <a:latin typeface="楷体" panose="02010609060101010101" pitchFamily="49" charset="-122"/>
                <a:ea typeface="楷体" panose="02010609060101010101" pitchFamily="49" charset="-122"/>
              </a:rPr>
              <a:t>将输入的数据进行累加然后求平均值，中值滤波算法</a:t>
            </a:r>
            <a:r>
              <a:rPr lang="zh-CN" altLang="en-US" sz="2400" kern="100" dirty="0">
                <a:effectLst/>
                <a:latin typeface="楷体" panose="02010609060101010101" pitchFamily="49" charset="-122"/>
                <a:ea typeface="楷体" panose="02010609060101010101" pitchFamily="49" charset="-122"/>
              </a:rPr>
              <a:t>，</a:t>
            </a:r>
            <a:r>
              <a:rPr lang="zh-CN" altLang="zh-CN" sz="2400" kern="100" dirty="0">
                <a:effectLst/>
                <a:latin typeface="楷体" panose="02010609060101010101" pitchFamily="49" charset="-122"/>
                <a:ea typeface="楷体" panose="02010609060101010101" pitchFamily="49" charset="-122"/>
              </a:rPr>
              <a:t>找出输入的大量数据的中间值，一阶滞后滤波</a:t>
            </a:r>
            <a:r>
              <a:rPr lang="zh-CN" altLang="en-US" sz="2400" kern="100" dirty="0">
                <a:effectLst/>
                <a:latin typeface="楷体" panose="02010609060101010101" pitchFamily="49" charset="-122"/>
                <a:ea typeface="楷体" panose="02010609060101010101" pitchFamily="49" charset="-122"/>
              </a:rPr>
              <a:t>，</a:t>
            </a:r>
            <a:r>
              <a:rPr lang="zh-CN" altLang="zh-CN" sz="2400" kern="100" dirty="0">
                <a:effectLst/>
                <a:latin typeface="楷体" panose="02010609060101010101" pitchFamily="49" charset="-122"/>
                <a:ea typeface="楷体" panose="02010609060101010101" pitchFamily="49" charset="-122"/>
              </a:rPr>
              <a:t>将本次输入的数据与上次输入</a:t>
            </a:r>
            <a:r>
              <a:rPr lang="en-US" altLang="zh-CN" sz="2400" kern="100" dirty="0">
                <a:effectLst/>
                <a:latin typeface="楷体" panose="02010609060101010101" pitchFamily="49" charset="-122"/>
                <a:ea typeface="楷体" panose="02010609060101010101" pitchFamily="49" charset="-122"/>
              </a:rPr>
              <a:t>a</a:t>
            </a:r>
            <a:r>
              <a:rPr lang="zh-CN" altLang="zh-CN" sz="2400" kern="100" dirty="0">
                <a:effectLst/>
                <a:latin typeface="楷体" panose="02010609060101010101" pitchFamily="49" charset="-122"/>
                <a:ea typeface="楷体" panose="02010609060101010101" pitchFamily="49" charset="-122"/>
              </a:rPr>
              <a:t>倍数据相乘之后输出。</a:t>
            </a:r>
          </a:p>
        </p:txBody>
      </p:sp>
    </p:spTree>
    <p:extLst>
      <p:ext uri="{BB962C8B-B14F-4D97-AF65-F5344CB8AC3E}">
        <p14:creationId xmlns:p14="http://schemas.microsoft.com/office/powerpoint/2010/main" val="52366234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pic>
        <p:nvPicPr>
          <p:cNvPr id="19" name="图片 18">
            <a:extLst>
              <a:ext uri="{FF2B5EF4-FFF2-40B4-BE49-F238E27FC236}">
                <a16:creationId xmlns:a16="http://schemas.microsoft.com/office/drawing/2014/main" id="{064E7F94-9804-CB8F-4858-ED2F4A93E3B3}"/>
              </a:ext>
            </a:extLst>
          </p:cNvPr>
          <p:cNvPicPr>
            <a:picLocks noChangeAspect="1"/>
          </p:cNvPicPr>
          <p:nvPr/>
        </p:nvPicPr>
        <p:blipFill>
          <a:blip r:embed="rId3"/>
          <a:stretch>
            <a:fillRect/>
          </a:stretch>
        </p:blipFill>
        <p:spPr>
          <a:xfrm>
            <a:off x="855592" y="987425"/>
            <a:ext cx="4351897" cy="5724249"/>
          </a:xfrm>
          <a:prstGeom prst="rect">
            <a:avLst/>
          </a:prstGeom>
        </p:spPr>
      </p:pic>
      <p:pic>
        <p:nvPicPr>
          <p:cNvPr id="6" name="图片 5">
            <a:extLst>
              <a:ext uri="{FF2B5EF4-FFF2-40B4-BE49-F238E27FC236}">
                <a16:creationId xmlns:a16="http://schemas.microsoft.com/office/drawing/2014/main" id="{859E3962-2AD2-43E6-B6FE-4D34205F34A0}"/>
              </a:ext>
            </a:extLst>
          </p:cNvPr>
          <p:cNvPicPr>
            <a:picLocks noChangeAspect="1"/>
          </p:cNvPicPr>
          <p:nvPr/>
        </p:nvPicPr>
        <p:blipFill>
          <a:blip r:embed="rId4"/>
          <a:stretch>
            <a:fillRect/>
          </a:stretch>
        </p:blipFill>
        <p:spPr>
          <a:xfrm>
            <a:off x="5455410" y="1268295"/>
            <a:ext cx="2160639" cy="744628"/>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1071A4E0-E90C-581C-862D-2F345149BF79}"/>
              </a:ext>
            </a:extLst>
          </p:cNvPr>
          <p:cNvPicPr>
            <a:picLocks noChangeAspect="1"/>
          </p:cNvPicPr>
          <p:nvPr/>
        </p:nvPicPr>
        <p:blipFill>
          <a:blip r:embed="rId5"/>
          <a:stretch>
            <a:fillRect/>
          </a:stretch>
        </p:blipFill>
        <p:spPr>
          <a:xfrm>
            <a:off x="5455410" y="2086224"/>
            <a:ext cx="6613299" cy="668951"/>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FEF2CCA2-F5A4-63BC-B1D3-60E552DA9F5B}"/>
              </a:ext>
            </a:extLst>
          </p:cNvPr>
          <p:cNvPicPr>
            <a:picLocks noChangeAspect="1"/>
          </p:cNvPicPr>
          <p:nvPr/>
        </p:nvPicPr>
        <p:blipFill>
          <a:blip r:embed="rId6"/>
          <a:stretch>
            <a:fillRect/>
          </a:stretch>
        </p:blipFill>
        <p:spPr>
          <a:xfrm>
            <a:off x="5455410" y="2875729"/>
            <a:ext cx="4765266" cy="553271"/>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EE4CA5EA-0225-C472-AEAD-C6AACC621A5C}"/>
              </a:ext>
            </a:extLst>
          </p:cNvPr>
          <p:cNvSpPr txBox="1"/>
          <p:nvPr/>
        </p:nvSpPr>
        <p:spPr>
          <a:xfrm>
            <a:off x="3119284" y="1397280"/>
            <a:ext cx="2160639" cy="461665"/>
          </a:xfrm>
          <a:prstGeom prst="rect">
            <a:avLst/>
          </a:prstGeom>
          <a:noFill/>
        </p:spPr>
        <p:txBody>
          <a:bodyPr wrap="square">
            <a:spAutoFit/>
          </a:bodyPr>
          <a:lstStyle/>
          <a:p>
            <a:r>
              <a:rPr lang="zh-CN" altLang="en-US" sz="2400" b="0" i="0" dirty="0">
                <a:effectLst/>
                <a:highlight>
                  <a:srgbClr val="FFFFFF"/>
                </a:highlight>
                <a:latin typeface="楷体" panose="02010609060101010101" pitchFamily="49" charset="-122"/>
                <a:ea typeface="楷体" panose="02010609060101010101" pitchFamily="49" charset="-122"/>
              </a:rPr>
              <a:t>均值滤波算法：</a:t>
            </a:r>
            <a:endParaRPr lang="zh-CN" altLang="en-US" sz="2400" dirty="0">
              <a:latin typeface="楷体" panose="02010609060101010101" pitchFamily="49" charset="-122"/>
              <a:ea typeface="楷体" panose="02010609060101010101" pitchFamily="49" charset="-122"/>
            </a:endParaRPr>
          </a:p>
        </p:txBody>
      </p:sp>
      <p:sp>
        <p:nvSpPr>
          <p:cNvPr id="10" name="文本框 9">
            <a:extLst>
              <a:ext uri="{FF2B5EF4-FFF2-40B4-BE49-F238E27FC236}">
                <a16:creationId xmlns:a16="http://schemas.microsoft.com/office/drawing/2014/main" id="{74287F6D-F69C-612A-C15D-3A10C99E6511}"/>
              </a:ext>
            </a:extLst>
          </p:cNvPr>
          <p:cNvSpPr txBox="1"/>
          <p:nvPr/>
        </p:nvSpPr>
        <p:spPr>
          <a:xfrm>
            <a:off x="3119284" y="2189866"/>
            <a:ext cx="2160639" cy="461665"/>
          </a:xfrm>
          <a:prstGeom prst="rect">
            <a:avLst/>
          </a:prstGeom>
          <a:noFill/>
        </p:spPr>
        <p:txBody>
          <a:bodyPr wrap="square">
            <a:spAutoFit/>
          </a:bodyPr>
          <a:lstStyle/>
          <a:p>
            <a:r>
              <a:rPr lang="zh-CN" altLang="en-US" sz="2400" dirty="0">
                <a:highlight>
                  <a:srgbClr val="FFFFFF"/>
                </a:highlight>
                <a:latin typeface="楷体" panose="02010609060101010101" pitchFamily="49" charset="-122"/>
                <a:ea typeface="楷体" panose="02010609060101010101" pitchFamily="49" charset="-122"/>
              </a:rPr>
              <a:t>中</a:t>
            </a:r>
            <a:r>
              <a:rPr lang="zh-CN" altLang="en-US" sz="2400" b="0" i="0" dirty="0">
                <a:effectLst/>
                <a:highlight>
                  <a:srgbClr val="FFFFFF"/>
                </a:highlight>
                <a:latin typeface="楷体" panose="02010609060101010101" pitchFamily="49" charset="-122"/>
                <a:ea typeface="楷体" panose="02010609060101010101" pitchFamily="49" charset="-122"/>
              </a:rPr>
              <a:t>值滤波算法：</a:t>
            </a:r>
            <a:endParaRPr lang="zh-CN" altLang="en-US" sz="2400" dirty="0">
              <a:latin typeface="楷体" panose="02010609060101010101" pitchFamily="49" charset="-122"/>
              <a:ea typeface="楷体" panose="02010609060101010101" pitchFamily="49" charset="-122"/>
            </a:endParaRPr>
          </a:p>
        </p:txBody>
      </p:sp>
      <p:sp>
        <p:nvSpPr>
          <p:cNvPr id="11" name="文本框 10">
            <a:extLst>
              <a:ext uri="{FF2B5EF4-FFF2-40B4-BE49-F238E27FC236}">
                <a16:creationId xmlns:a16="http://schemas.microsoft.com/office/drawing/2014/main" id="{BCCD6B83-FCCA-E0CB-8B6C-2F4300C26DF6}"/>
              </a:ext>
            </a:extLst>
          </p:cNvPr>
          <p:cNvSpPr txBox="1"/>
          <p:nvPr/>
        </p:nvSpPr>
        <p:spPr>
          <a:xfrm>
            <a:off x="2608590" y="2921533"/>
            <a:ext cx="2671333" cy="461665"/>
          </a:xfrm>
          <a:prstGeom prst="rect">
            <a:avLst/>
          </a:prstGeom>
          <a:noFill/>
        </p:spPr>
        <p:txBody>
          <a:bodyPr wrap="square">
            <a:spAutoFit/>
          </a:bodyPr>
          <a:lstStyle/>
          <a:p>
            <a:r>
              <a:rPr lang="zh-CN" altLang="en-US" sz="2400" dirty="0">
                <a:highlight>
                  <a:srgbClr val="FFFFFF"/>
                </a:highlight>
                <a:latin typeface="楷体" panose="02010609060101010101" pitchFamily="49" charset="-122"/>
                <a:ea typeface="楷体" panose="02010609060101010101" pitchFamily="49" charset="-122"/>
              </a:rPr>
              <a:t>一阶滞后</a:t>
            </a:r>
            <a:r>
              <a:rPr lang="zh-CN" altLang="en-US" sz="2400" b="0" i="0" dirty="0">
                <a:effectLst/>
                <a:highlight>
                  <a:srgbClr val="FFFFFF"/>
                </a:highlight>
                <a:latin typeface="楷体" panose="02010609060101010101" pitchFamily="49" charset="-122"/>
                <a:ea typeface="楷体" panose="02010609060101010101" pitchFamily="49" charset="-122"/>
              </a:rPr>
              <a:t>滤波算法</a:t>
            </a:r>
            <a:r>
              <a:rPr lang="zh-CN" altLang="en-US" sz="2400" dirty="0">
                <a:highlight>
                  <a:srgbClr val="FFFFFF"/>
                </a:highlight>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
        <p:nvSpPr>
          <p:cNvPr id="12" name="矩形 11">
            <a:extLst>
              <a:ext uri="{FF2B5EF4-FFF2-40B4-BE49-F238E27FC236}">
                <a16:creationId xmlns:a16="http://schemas.microsoft.com/office/drawing/2014/main" id="{5D15C329-0806-D5D2-26C7-15D0D976381E}"/>
              </a:ext>
            </a:extLst>
          </p:cNvPr>
          <p:cNvSpPr/>
          <p:nvPr/>
        </p:nvSpPr>
        <p:spPr>
          <a:xfrm>
            <a:off x="5270090" y="136814"/>
            <a:ext cx="692190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a:t>
            </a:r>
            <a:r>
              <a:rPr lang="en-US" altLang="zh-CN" sz="2400" b="1" dirty="0"/>
              <a:t>-</a:t>
            </a:r>
            <a:r>
              <a:rPr lang="zh-CN" altLang="en-US" sz="2400" b="1" dirty="0"/>
              <a:t>摇杆动作检测算法 </a:t>
            </a:r>
          </a:p>
        </p:txBody>
      </p:sp>
    </p:spTree>
    <p:extLst>
      <p:ext uri="{BB962C8B-B14F-4D97-AF65-F5344CB8AC3E}">
        <p14:creationId xmlns:p14="http://schemas.microsoft.com/office/powerpoint/2010/main" val="285042253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688530" y="136814"/>
            <a:ext cx="650346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r>
              <a:rPr lang="en-US" altLang="zh-CN" sz="2400" b="1" dirty="0"/>
              <a:t>– Code Review</a:t>
            </a:r>
            <a:r>
              <a:rPr lang="zh-CN" altLang="en-US" sz="2400" b="1" dirty="0"/>
              <a:t> </a:t>
            </a:r>
          </a:p>
        </p:txBody>
      </p:sp>
      <p:pic>
        <p:nvPicPr>
          <p:cNvPr id="9" name="图片 8">
            <a:extLst>
              <a:ext uri="{FF2B5EF4-FFF2-40B4-BE49-F238E27FC236}">
                <a16:creationId xmlns:a16="http://schemas.microsoft.com/office/drawing/2014/main" id="{9317275D-8ABE-87B9-BA3C-3D0C3C4192EB}"/>
              </a:ext>
            </a:extLst>
          </p:cNvPr>
          <p:cNvPicPr>
            <a:picLocks noChangeAspect="1"/>
          </p:cNvPicPr>
          <p:nvPr/>
        </p:nvPicPr>
        <p:blipFill>
          <a:blip r:embed="rId3"/>
          <a:stretch>
            <a:fillRect/>
          </a:stretch>
        </p:blipFill>
        <p:spPr>
          <a:xfrm>
            <a:off x="1672265" y="1443791"/>
            <a:ext cx="8847469" cy="49767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449346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688530" y="136814"/>
            <a:ext cx="650346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r>
              <a:rPr lang="en-US" altLang="zh-CN" sz="2400" b="1" dirty="0"/>
              <a:t>– Code Review</a:t>
            </a:r>
            <a:r>
              <a:rPr lang="zh-CN" altLang="en-US" sz="2400" b="1" dirty="0"/>
              <a:t> </a:t>
            </a:r>
          </a:p>
        </p:txBody>
      </p:sp>
      <p:pic>
        <p:nvPicPr>
          <p:cNvPr id="7" name="图片 6">
            <a:extLst>
              <a:ext uri="{FF2B5EF4-FFF2-40B4-BE49-F238E27FC236}">
                <a16:creationId xmlns:a16="http://schemas.microsoft.com/office/drawing/2014/main" id="{3D3B34EC-3C5B-F229-AB37-1CDEF1BD8C63}"/>
              </a:ext>
            </a:extLst>
          </p:cNvPr>
          <p:cNvPicPr>
            <a:picLocks noChangeAspect="1"/>
          </p:cNvPicPr>
          <p:nvPr/>
        </p:nvPicPr>
        <p:blipFill>
          <a:blip r:embed="rId3"/>
          <a:stretch>
            <a:fillRect/>
          </a:stretch>
        </p:blipFill>
        <p:spPr>
          <a:xfrm>
            <a:off x="1548598" y="1263156"/>
            <a:ext cx="9094804" cy="51158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0626889"/>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688530" y="136814"/>
            <a:ext cx="650346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r>
              <a:rPr lang="en-US" altLang="zh-CN" sz="2400" b="1" dirty="0"/>
              <a:t>– Code Review</a:t>
            </a:r>
            <a:r>
              <a:rPr lang="zh-CN" altLang="en-US" sz="2400" b="1" dirty="0"/>
              <a:t> </a:t>
            </a:r>
          </a:p>
        </p:txBody>
      </p:sp>
      <p:pic>
        <p:nvPicPr>
          <p:cNvPr id="8" name="图片 7">
            <a:extLst>
              <a:ext uri="{FF2B5EF4-FFF2-40B4-BE49-F238E27FC236}">
                <a16:creationId xmlns:a16="http://schemas.microsoft.com/office/drawing/2014/main" id="{B582ADC8-0E98-FF9E-4452-5D8DEEC410EC}"/>
              </a:ext>
            </a:extLst>
          </p:cNvPr>
          <p:cNvPicPr>
            <a:picLocks noChangeAspect="1"/>
          </p:cNvPicPr>
          <p:nvPr/>
        </p:nvPicPr>
        <p:blipFill>
          <a:blip r:embed="rId3"/>
          <a:stretch>
            <a:fillRect/>
          </a:stretch>
        </p:blipFill>
        <p:spPr>
          <a:xfrm>
            <a:off x="2054559" y="1373471"/>
            <a:ext cx="8592152" cy="48330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8458917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688530" y="136814"/>
            <a:ext cx="650346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r>
              <a:rPr lang="en-US" altLang="zh-CN" sz="2400" b="1" dirty="0"/>
              <a:t>– Code Review</a:t>
            </a:r>
            <a:r>
              <a:rPr lang="zh-CN" altLang="en-US" sz="2400" b="1" dirty="0"/>
              <a:t> </a:t>
            </a:r>
          </a:p>
        </p:txBody>
      </p:sp>
      <p:pic>
        <p:nvPicPr>
          <p:cNvPr id="10" name="图片 9">
            <a:extLst>
              <a:ext uri="{FF2B5EF4-FFF2-40B4-BE49-F238E27FC236}">
                <a16:creationId xmlns:a16="http://schemas.microsoft.com/office/drawing/2014/main" id="{4669E119-AC17-347B-453D-F6B63C9EC6A3}"/>
              </a:ext>
            </a:extLst>
          </p:cNvPr>
          <p:cNvPicPr>
            <a:picLocks noChangeAspect="1"/>
          </p:cNvPicPr>
          <p:nvPr/>
        </p:nvPicPr>
        <p:blipFill>
          <a:blip r:embed="rId3"/>
          <a:stretch>
            <a:fillRect/>
          </a:stretch>
        </p:blipFill>
        <p:spPr>
          <a:xfrm>
            <a:off x="1497264" y="1320909"/>
            <a:ext cx="9197471" cy="51735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536220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a:off x="392573" y="248010"/>
            <a:ext cx="4203415" cy="666115"/>
          </a:xfrm>
          <a:prstGeom prst="rect">
            <a:avLst/>
          </a:prstGeom>
          <a:noFill/>
        </p:spPr>
        <p:txBody>
          <a:bodyPr wrap="square" rtlCol="0">
            <a:spAutoFit/>
          </a:bodyPr>
          <a:lstStyle/>
          <a:p>
            <a:pPr algn="l"/>
            <a:r>
              <a:rPr lang="zh-CN" altLang="en-US" sz="2400" dirty="0">
                <a:solidFill>
                  <a:srgbClr val="2D4F6A"/>
                </a:solidFill>
                <a:cs typeface="+mn-ea"/>
                <a:sym typeface="+mn-lt"/>
              </a:rPr>
              <a:t>研究背景及意义</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Background and significance of topic selection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a:extLst>
              <a:ext uri="{FF2B5EF4-FFF2-40B4-BE49-F238E27FC236}">
                <a16:creationId xmlns:a16="http://schemas.microsoft.com/office/drawing/2014/main" id="{64A9D3DE-7837-958C-FF54-74CEC476F0A6}"/>
              </a:ext>
            </a:extLst>
          </p:cNvPr>
          <p:cNvSpPr txBox="1"/>
          <p:nvPr/>
        </p:nvSpPr>
        <p:spPr>
          <a:xfrm>
            <a:off x="1075403" y="2106565"/>
            <a:ext cx="10041194" cy="1631216"/>
          </a:xfrm>
          <a:prstGeom prst="rect">
            <a:avLst/>
          </a:prstGeom>
          <a:noFill/>
          <a:ln w="12700">
            <a:solidFill>
              <a:schemeClr val="tx1"/>
            </a:solidFill>
          </a:ln>
        </p:spPr>
        <p:txBody>
          <a:bodyPr wrap="square" rtlCol="0">
            <a:spAutoFit/>
          </a:bodyPr>
          <a:lstStyle/>
          <a:p>
            <a:pPr algn="just"/>
            <a:r>
              <a:rPr lang="zh-CN" altLang="en-US" sz="2000" dirty="0">
                <a:latin typeface="+mn-ea"/>
              </a:rPr>
              <a:t>室内移动机器人的研究起源于</a:t>
            </a:r>
            <a:r>
              <a:rPr lang="en-US" altLang="zh-CN" sz="2000" dirty="0">
                <a:latin typeface="+mn-ea"/>
              </a:rPr>
              <a:t>20</a:t>
            </a:r>
            <a:r>
              <a:rPr lang="zh-CN" altLang="en-US" sz="2000" dirty="0">
                <a:latin typeface="+mn-ea"/>
              </a:rPr>
              <a:t>世纪中期，随着计算机、传感器、通信技术和人工智能的发展而逐步成熟。不仅在仓储物流、医疗服务、家庭服务等商业应用中提升效率和生活质量，还在辅助老年人和残障人士、提高公共安全等社会效益方面发挥作用。此外，室内移动机器人在科学研究中为智能系统的测试和行为建模提供平台，推动多学科交叉融合和新技术发展，具有重要的经济、社会和技术价值。</a:t>
            </a:r>
          </a:p>
        </p:txBody>
      </p:sp>
    </p:spTree>
    <p:extLst>
      <p:ext uri="{BB962C8B-B14F-4D97-AF65-F5344CB8AC3E}">
        <p14:creationId xmlns:p14="http://schemas.microsoft.com/office/powerpoint/2010/main" val="2530799092"/>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688530" y="136814"/>
            <a:ext cx="650346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r>
              <a:rPr lang="en-US" altLang="zh-CN" sz="2400" b="1" dirty="0"/>
              <a:t>– Code Review</a:t>
            </a:r>
            <a:r>
              <a:rPr lang="zh-CN" altLang="en-US" sz="2400" b="1" dirty="0"/>
              <a:t> </a:t>
            </a:r>
          </a:p>
        </p:txBody>
      </p:sp>
      <p:pic>
        <p:nvPicPr>
          <p:cNvPr id="7" name="图片 6">
            <a:extLst>
              <a:ext uri="{FF2B5EF4-FFF2-40B4-BE49-F238E27FC236}">
                <a16:creationId xmlns:a16="http://schemas.microsoft.com/office/drawing/2014/main" id="{1FA8F771-DD03-6CEC-738B-23C8132B99CC}"/>
              </a:ext>
            </a:extLst>
          </p:cNvPr>
          <p:cNvPicPr>
            <a:picLocks noChangeAspect="1"/>
          </p:cNvPicPr>
          <p:nvPr/>
        </p:nvPicPr>
        <p:blipFill>
          <a:blip r:embed="rId3"/>
          <a:stretch>
            <a:fillRect/>
          </a:stretch>
        </p:blipFill>
        <p:spPr>
          <a:xfrm>
            <a:off x="1534138" y="1312020"/>
            <a:ext cx="9123723" cy="51320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0777137"/>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8" name="文本框 10"/>
          <p:cNvSpPr txBox="1"/>
          <p:nvPr/>
        </p:nvSpPr>
        <p:spPr>
          <a:xfrm>
            <a:off x="4348606" y="2726240"/>
            <a:ext cx="7039283" cy="1137285"/>
          </a:xfrm>
          <a:prstGeom prst="rect">
            <a:avLst/>
          </a:prstGeom>
          <a:noFill/>
        </p:spPr>
        <p:txBody>
          <a:bodyPr wrap="square" rtlCol="0">
            <a:spAutoFit/>
          </a:bodyPr>
          <a:lstStyle/>
          <a:p>
            <a:pPr algn="r"/>
            <a:r>
              <a:rPr lang="zh-CN" altLang="en-US" sz="4800" b="1" dirty="0">
                <a:solidFill>
                  <a:srgbClr val="2D4F6A"/>
                </a:solidFill>
                <a:cs typeface="+mn-ea"/>
                <a:sym typeface="+mn-lt"/>
              </a:rPr>
              <a:t>系统测试</a:t>
            </a:r>
          </a:p>
          <a:p>
            <a:pPr algn="r"/>
            <a:r>
              <a:rPr lang="en-US" altLang="zh-CN" sz="2000" dirty="0">
                <a:solidFill>
                  <a:srgbClr val="2D4F6A"/>
                </a:solidFill>
                <a:cs typeface="+mn-ea"/>
                <a:sym typeface="+mn-lt"/>
              </a:rPr>
              <a:t>System test</a:t>
            </a:r>
          </a:p>
        </p:txBody>
      </p:sp>
      <p:sp>
        <p:nvSpPr>
          <p:cNvPr id="2" name="文本框 17"/>
          <p:cNvSpPr txBox="1"/>
          <p:nvPr/>
        </p:nvSpPr>
        <p:spPr>
          <a:xfrm>
            <a:off x="7582969" y="1896745"/>
            <a:ext cx="3804920" cy="922020"/>
          </a:xfrm>
          <a:prstGeom prst="rect">
            <a:avLst/>
          </a:prstGeom>
          <a:noFill/>
        </p:spPr>
        <p:txBody>
          <a:bodyPr wrap="square" rtlCol="0">
            <a:spAutoFit/>
          </a:bodyPr>
          <a:lstStyle/>
          <a:p>
            <a:pPr algn="r">
              <a:defRPr/>
            </a:pPr>
            <a:r>
              <a:rPr lang="en-US" altLang="zh-CN" sz="5400" dirty="0">
                <a:solidFill>
                  <a:srgbClr val="2D4F6A"/>
                </a:solidFill>
                <a:cs typeface="+mn-ea"/>
                <a:sym typeface="+mn-lt"/>
              </a:rPr>
              <a:t>PART 03</a:t>
            </a:r>
          </a:p>
        </p:txBody>
      </p:sp>
      <p:cxnSp>
        <p:nvCxnSpPr>
          <p:cNvPr id="9" name="直接连接符 8"/>
          <p:cNvCxnSpPr/>
          <p:nvPr/>
        </p:nvCxnSpPr>
        <p:spPr>
          <a:xfrm>
            <a:off x="10801552" y="4001939"/>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任意多边形 5"/>
          <p:cNvSpPr>
            <a:spLocks noEditPoints="1"/>
          </p:cNvSpPr>
          <p:nvPr/>
        </p:nvSpPr>
        <p:spPr bwMode="auto">
          <a:xfrm>
            <a:off x="10117455" y="592455"/>
            <a:ext cx="1099820" cy="574040"/>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cs typeface="+mn-ea"/>
              <a:sym typeface="+mn-lt"/>
            </a:endParaRPr>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402945" y="3213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系统测试</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a:extLst>
              <a:ext uri="{FF2B5EF4-FFF2-40B4-BE49-F238E27FC236}">
                <a16:creationId xmlns:a16="http://schemas.microsoft.com/office/drawing/2014/main" id="{B923C554-E56D-5C23-4623-6A828B04B1EA}"/>
              </a:ext>
            </a:extLst>
          </p:cNvPr>
          <p:cNvSpPr/>
          <p:nvPr/>
        </p:nvSpPr>
        <p:spPr>
          <a:xfrm>
            <a:off x="9674941" y="136814"/>
            <a:ext cx="2517057"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基础性功能测试</a:t>
            </a:r>
          </a:p>
        </p:txBody>
      </p:sp>
      <p:pic>
        <p:nvPicPr>
          <p:cNvPr id="5" name="图片 4">
            <a:extLst>
              <a:ext uri="{FF2B5EF4-FFF2-40B4-BE49-F238E27FC236}">
                <a16:creationId xmlns:a16="http://schemas.microsoft.com/office/drawing/2014/main" id="{B20700C0-D89B-09B3-5464-3E76DB12E96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270" y="1880347"/>
            <a:ext cx="3251358" cy="2431782"/>
          </a:xfrm>
          <a:prstGeom prst="rect">
            <a:avLst/>
          </a:prstGeom>
          <a:ln>
            <a:noFill/>
          </a:ln>
          <a:effectLst>
            <a:outerShdw blurRad="292100" dist="139700" dir="2700000" algn="tl" rotWithShape="0">
              <a:srgbClr val="333333">
                <a:alpha val="65000"/>
              </a:srgbClr>
            </a:outerShdw>
          </a:effectLst>
        </p:spPr>
      </p:pic>
      <p:sp>
        <p:nvSpPr>
          <p:cNvPr id="12" name="文本框 11">
            <a:extLst>
              <a:ext uri="{FF2B5EF4-FFF2-40B4-BE49-F238E27FC236}">
                <a16:creationId xmlns:a16="http://schemas.microsoft.com/office/drawing/2014/main" id="{F97A4C71-0BA9-4564-E0C8-22D81CF35BC6}"/>
              </a:ext>
            </a:extLst>
          </p:cNvPr>
          <p:cNvSpPr txBox="1"/>
          <p:nvPr/>
        </p:nvSpPr>
        <p:spPr>
          <a:xfrm>
            <a:off x="346707" y="4539882"/>
            <a:ext cx="3576484" cy="400110"/>
          </a:xfrm>
          <a:prstGeom prst="rect">
            <a:avLst/>
          </a:prstGeom>
          <a:noFill/>
          <a:ln w="12700">
            <a:noFill/>
            <a:prstDash val="solid"/>
          </a:ln>
        </p:spPr>
        <p:txBody>
          <a:bodyPr wrap="square">
            <a:spAutoFit/>
          </a:bodyPr>
          <a:lstStyle/>
          <a:p>
            <a:r>
              <a:rPr lang="en-US" altLang="zh-CN" sz="2000" kern="100" dirty="0">
                <a:effectLst/>
                <a:latin typeface="楷体" panose="02010609060101010101" pitchFamily="49" charset="-122"/>
                <a:ea typeface="楷体" panose="02010609060101010101" pitchFamily="49" charset="-122"/>
              </a:rPr>
              <a:t>Linux CAN</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通信</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基础</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功能测试</a:t>
            </a:r>
            <a:endParaRPr lang="zh-CN" altLang="en-US" sz="2000" dirty="0">
              <a:latin typeface="楷体" panose="02010609060101010101" pitchFamily="49" charset="-122"/>
              <a:ea typeface="楷体" panose="02010609060101010101" pitchFamily="49" charset="-122"/>
            </a:endParaRPr>
          </a:p>
        </p:txBody>
      </p:sp>
      <p:pic>
        <p:nvPicPr>
          <p:cNvPr id="13" name="图片 12">
            <a:extLst>
              <a:ext uri="{FF2B5EF4-FFF2-40B4-BE49-F238E27FC236}">
                <a16:creationId xmlns:a16="http://schemas.microsoft.com/office/drawing/2014/main" id="{B2FFBB69-146D-DB1F-7802-23EA7136F24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5389" y="1880347"/>
            <a:ext cx="3250491" cy="2431782"/>
          </a:xfrm>
          <a:prstGeom prst="rect">
            <a:avLst/>
          </a:prstGeom>
          <a:ln>
            <a:noFill/>
          </a:ln>
          <a:effectLst>
            <a:outerShdw blurRad="292100" dist="139700" dir="2700000" algn="tl" rotWithShape="0">
              <a:srgbClr val="333333">
                <a:alpha val="65000"/>
              </a:srgbClr>
            </a:outerShdw>
          </a:effectLst>
        </p:spPr>
      </p:pic>
      <p:sp>
        <p:nvSpPr>
          <p:cNvPr id="15" name="文本框 14">
            <a:extLst>
              <a:ext uri="{FF2B5EF4-FFF2-40B4-BE49-F238E27FC236}">
                <a16:creationId xmlns:a16="http://schemas.microsoft.com/office/drawing/2014/main" id="{D7124F9A-8FE4-4452-45BE-EACD055ECEE2}"/>
              </a:ext>
            </a:extLst>
          </p:cNvPr>
          <p:cNvSpPr txBox="1"/>
          <p:nvPr/>
        </p:nvSpPr>
        <p:spPr>
          <a:xfrm>
            <a:off x="4597022" y="4505557"/>
            <a:ext cx="3507223" cy="400110"/>
          </a:xfrm>
          <a:prstGeom prst="rect">
            <a:avLst/>
          </a:prstGeom>
          <a:noFill/>
          <a:ln w="12700">
            <a:noFill/>
          </a:ln>
        </p:spPr>
        <p:txBody>
          <a:bodyPr wrap="square">
            <a:spAutoFit/>
          </a:bodyPr>
          <a:lstStyle/>
          <a:p>
            <a:r>
              <a:rPr lang="en-US" altLang="zh-CN" sz="2000" kern="100" dirty="0">
                <a:effectLst/>
                <a:latin typeface="楷体" panose="02010609060101010101" pitchFamily="49" charset="-122"/>
                <a:ea typeface="楷体" panose="02010609060101010101" pitchFamily="49" charset="-122"/>
              </a:rPr>
              <a:t>Linux UART</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通信</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基础</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功能</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测试</a:t>
            </a:r>
            <a:endParaRPr lang="zh-CN" altLang="en-US" sz="2000" dirty="0">
              <a:latin typeface="楷体" panose="02010609060101010101" pitchFamily="49" charset="-122"/>
              <a:ea typeface="楷体" panose="02010609060101010101" pitchFamily="49" charset="-122"/>
            </a:endParaRPr>
          </a:p>
        </p:txBody>
      </p:sp>
      <p:pic>
        <p:nvPicPr>
          <p:cNvPr id="16" name="图片 15">
            <a:extLst>
              <a:ext uri="{FF2B5EF4-FFF2-40B4-BE49-F238E27FC236}">
                <a16:creationId xmlns:a16="http://schemas.microsoft.com/office/drawing/2014/main" id="{E3CC6EE5-B833-D81A-973F-2F3FB9E2CF1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4464" b="19348"/>
          <a:stretch/>
        </p:blipFill>
        <p:spPr bwMode="auto">
          <a:xfrm>
            <a:off x="8801633" y="1880347"/>
            <a:ext cx="2747382" cy="243178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8" name="文本框 17">
            <a:extLst>
              <a:ext uri="{FF2B5EF4-FFF2-40B4-BE49-F238E27FC236}">
                <a16:creationId xmlns:a16="http://schemas.microsoft.com/office/drawing/2014/main" id="{405DD494-71D9-0931-285C-D7BC1A4D1794}"/>
              </a:ext>
            </a:extLst>
          </p:cNvPr>
          <p:cNvSpPr txBox="1"/>
          <p:nvPr/>
        </p:nvSpPr>
        <p:spPr>
          <a:xfrm>
            <a:off x="9083070" y="4519736"/>
            <a:ext cx="2184508" cy="551082"/>
          </a:xfrm>
          <a:prstGeom prst="rect">
            <a:avLst/>
          </a:prstGeom>
          <a:noFill/>
          <a:ln w="12700">
            <a:noFill/>
          </a:ln>
        </p:spPr>
        <p:txBody>
          <a:bodyPr wrap="square">
            <a:spAutoFit/>
          </a:bodyPr>
          <a:lstStyle/>
          <a:p>
            <a:pPr algn="ctr">
              <a:lnSpc>
                <a:spcPts val="1800"/>
              </a:lnSpc>
              <a:tabLst>
                <a:tab pos="239395" algn="l"/>
              </a:tabLst>
            </a:pPr>
            <a:r>
              <a:rPr lang="en-US" altLang="zh-CN" sz="2000" kern="100" dirty="0">
                <a:effectLst/>
                <a:latin typeface="楷体" panose="02010609060101010101" pitchFamily="49" charset="-122"/>
                <a:ea typeface="楷体" panose="02010609060101010101" pitchFamily="49" charset="-122"/>
              </a:rPr>
              <a:t>Linux V4L2</a:t>
            </a:r>
            <a:r>
              <a:rPr lang="zh-CN" altLang="en-US" sz="2000" kern="100" dirty="0">
                <a:effectLst/>
                <a:latin typeface="楷体" panose="02010609060101010101" pitchFamily="49" charset="-122"/>
                <a:ea typeface="楷体" panose="02010609060101010101" pitchFamily="49" charset="-122"/>
              </a:rPr>
              <a:t>框架驱动</a:t>
            </a:r>
            <a:r>
              <a:rPr lang="en-US" altLang="zh-CN" sz="2000" kern="100" dirty="0">
                <a:effectLst/>
                <a:latin typeface="楷体" panose="02010609060101010101" pitchFamily="49" charset="-122"/>
                <a:ea typeface="楷体" panose="02010609060101010101" pitchFamily="49" charset="-122"/>
              </a:rPr>
              <a:t>Camera</a:t>
            </a:r>
            <a:r>
              <a:rPr lang="zh-CN" altLang="en-US" sz="2000" kern="100" dirty="0">
                <a:effectLst/>
                <a:latin typeface="楷体" panose="02010609060101010101" pitchFamily="49" charset="-122"/>
                <a:ea typeface="楷体" panose="02010609060101010101" pitchFamily="49" charset="-122"/>
              </a:rPr>
              <a:t>测试</a:t>
            </a:r>
            <a:endParaRPr lang="zh-CN" altLang="zh-CN" sz="2000" kern="100" dirty="0">
              <a:effectLst/>
              <a:latin typeface="楷体" panose="02010609060101010101" pitchFamily="49" charset="-122"/>
              <a:ea typeface="楷体" panose="02010609060101010101" pitchFamily="49" charset="-122"/>
            </a:endParaRP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402945" y="3213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系统测试</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a:extLst>
              <a:ext uri="{FF2B5EF4-FFF2-40B4-BE49-F238E27FC236}">
                <a16:creationId xmlns:a16="http://schemas.microsoft.com/office/drawing/2014/main" id="{B923C554-E56D-5C23-4623-6A828B04B1EA}"/>
              </a:ext>
            </a:extLst>
          </p:cNvPr>
          <p:cNvSpPr/>
          <p:nvPr/>
        </p:nvSpPr>
        <p:spPr>
          <a:xfrm>
            <a:off x="9743768" y="136814"/>
            <a:ext cx="244823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基础性功能测试</a:t>
            </a:r>
          </a:p>
        </p:txBody>
      </p:sp>
      <p:sp>
        <p:nvSpPr>
          <p:cNvPr id="12" name="文本框 11">
            <a:extLst>
              <a:ext uri="{FF2B5EF4-FFF2-40B4-BE49-F238E27FC236}">
                <a16:creationId xmlns:a16="http://schemas.microsoft.com/office/drawing/2014/main" id="{F97A4C71-0BA9-4564-E0C8-22D81CF35BC6}"/>
              </a:ext>
            </a:extLst>
          </p:cNvPr>
          <p:cNvSpPr txBox="1"/>
          <p:nvPr/>
        </p:nvSpPr>
        <p:spPr>
          <a:xfrm>
            <a:off x="455520" y="4507282"/>
            <a:ext cx="3773009" cy="400110"/>
          </a:xfrm>
          <a:prstGeom prst="rect">
            <a:avLst/>
          </a:prstGeom>
          <a:noFill/>
          <a:ln w="12700">
            <a:noFill/>
            <a:prstDash val="solid"/>
          </a:ln>
        </p:spPr>
        <p:txBody>
          <a:bodyPr wrap="square">
            <a:spAutoFit/>
          </a:bodyPr>
          <a:lstStyle/>
          <a:p>
            <a:r>
              <a:rPr lang="en-US" altLang="zh-CN" sz="2000" kern="100" dirty="0">
                <a:effectLst/>
                <a:latin typeface="楷体" panose="02010609060101010101" pitchFamily="49" charset="-122"/>
                <a:ea typeface="楷体" panose="02010609060101010101" pitchFamily="49" charset="-122"/>
              </a:rPr>
              <a:t>STM32 </a:t>
            </a:r>
            <a:r>
              <a:rPr lang="zh-CN" altLang="en-US" sz="2000" kern="100" dirty="0">
                <a:latin typeface="楷体" panose="02010609060101010101" pitchFamily="49" charset="-122"/>
                <a:ea typeface="楷体" panose="02010609060101010101" pitchFamily="49" charset="-122"/>
              </a:rPr>
              <a:t>移植</a:t>
            </a:r>
            <a:r>
              <a:rPr lang="en-US" altLang="zh-CN" sz="2000" kern="100" dirty="0" err="1">
                <a:latin typeface="楷体" panose="02010609060101010101" pitchFamily="49" charset="-122"/>
                <a:ea typeface="楷体" panose="02010609060101010101" pitchFamily="49" charset="-122"/>
              </a:rPr>
              <a:t>FreeRTOS</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运行测试</a:t>
            </a:r>
            <a:endParaRPr lang="zh-CN" altLang="en-US" sz="2000" dirty="0">
              <a:latin typeface="楷体" panose="02010609060101010101" pitchFamily="49" charset="-122"/>
              <a:ea typeface="楷体" panose="02010609060101010101" pitchFamily="49" charset="-122"/>
            </a:endParaRPr>
          </a:p>
        </p:txBody>
      </p:sp>
      <p:sp>
        <p:nvSpPr>
          <p:cNvPr id="15" name="文本框 14">
            <a:extLst>
              <a:ext uri="{FF2B5EF4-FFF2-40B4-BE49-F238E27FC236}">
                <a16:creationId xmlns:a16="http://schemas.microsoft.com/office/drawing/2014/main" id="{D7124F9A-8FE4-4452-45BE-EACD055ECEE2}"/>
              </a:ext>
            </a:extLst>
          </p:cNvPr>
          <p:cNvSpPr txBox="1"/>
          <p:nvPr/>
        </p:nvSpPr>
        <p:spPr>
          <a:xfrm>
            <a:off x="4783466" y="4504179"/>
            <a:ext cx="3507223" cy="400110"/>
          </a:xfrm>
          <a:prstGeom prst="rect">
            <a:avLst/>
          </a:prstGeom>
          <a:noFill/>
          <a:ln w="12700">
            <a:noFill/>
          </a:ln>
        </p:spPr>
        <p:txBody>
          <a:bodyPr wrap="square">
            <a:spAutoFit/>
          </a:bodyPr>
          <a:lstStyle/>
          <a:p>
            <a:r>
              <a:rPr lang="en-US" altLang="zh-CN" sz="2000" kern="100" dirty="0">
                <a:effectLst/>
                <a:latin typeface="楷体" panose="02010609060101010101" pitchFamily="49" charset="-122"/>
                <a:ea typeface="楷体" panose="02010609060101010101" pitchFamily="49" charset="-122"/>
              </a:rPr>
              <a:t>STM32 UART</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通信</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基础</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功能</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测试</a:t>
            </a:r>
            <a:endParaRPr lang="zh-CN" altLang="en-US" sz="2000" dirty="0">
              <a:latin typeface="楷体" panose="02010609060101010101" pitchFamily="49" charset="-122"/>
              <a:ea typeface="楷体" panose="02010609060101010101" pitchFamily="49" charset="-122"/>
            </a:endParaRPr>
          </a:p>
        </p:txBody>
      </p:sp>
      <p:sp>
        <p:nvSpPr>
          <p:cNvPr id="18" name="文本框 17">
            <a:extLst>
              <a:ext uri="{FF2B5EF4-FFF2-40B4-BE49-F238E27FC236}">
                <a16:creationId xmlns:a16="http://schemas.microsoft.com/office/drawing/2014/main" id="{405DD494-71D9-0931-285C-D7BC1A4D1794}"/>
              </a:ext>
            </a:extLst>
          </p:cNvPr>
          <p:cNvSpPr txBox="1"/>
          <p:nvPr/>
        </p:nvSpPr>
        <p:spPr>
          <a:xfrm>
            <a:off x="9083070" y="4519736"/>
            <a:ext cx="2653410" cy="323165"/>
          </a:xfrm>
          <a:prstGeom prst="rect">
            <a:avLst/>
          </a:prstGeom>
          <a:noFill/>
          <a:ln w="12700">
            <a:noFill/>
          </a:ln>
        </p:spPr>
        <p:txBody>
          <a:bodyPr wrap="square">
            <a:spAutoFit/>
          </a:bodyPr>
          <a:lstStyle/>
          <a:p>
            <a:pPr algn="ctr">
              <a:lnSpc>
                <a:spcPts val="1800"/>
              </a:lnSpc>
              <a:tabLst>
                <a:tab pos="239395" algn="l"/>
              </a:tabLst>
            </a:pPr>
            <a:r>
              <a:rPr lang="en-US" altLang="zh-CN" sz="2000" kern="100" dirty="0">
                <a:effectLst/>
                <a:latin typeface="楷体" panose="02010609060101010101" pitchFamily="49" charset="-122"/>
                <a:ea typeface="楷体" panose="02010609060101010101" pitchFamily="49" charset="-122"/>
              </a:rPr>
              <a:t>STM32 CAN</a:t>
            </a:r>
            <a:r>
              <a:rPr lang="zh-CN" altLang="en-US" sz="2000" kern="100" dirty="0">
                <a:effectLst/>
                <a:latin typeface="楷体" panose="02010609060101010101" pitchFamily="49" charset="-122"/>
                <a:ea typeface="楷体" panose="02010609060101010101" pitchFamily="49" charset="-122"/>
              </a:rPr>
              <a:t>通信测试</a:t>
            </a:r>
            <a:endParaRPr lang="zh-CN" altLang="zh-CN" sz="2000" kern="100" dirty="0">
              <a:effectLst/>
              <a:latin typeface="楷体" panose="02010609060101010101" pitchFamily="49" charset="-122"/>
              <a:ea typeface="楷体" panose="02010609060101010101" pitchFamily="49" charset="-122"/>
            </a:endParaRPr>
          </a:p>
        </p:txBody>
      </p:sp>
      <p:pic>
        <p:nvPicPr>
          <p:cNvPr id="3" name="图片 2">
            <a:extLst>
              <a:ext uri="{FF2B5EF4-FFF2-40B4-BE49-F238E27FC236}">
                <a16:creationId xmlns:a16="http://schemas.microsoft.com/office/drawing/2014/main" id="{56ADAEB7-2500-C696-C25A-F864AF70B1B3}"/>
              </a:ext>
            </a:extLst>
          </p:cNvPr>
          <p:cNvPicPr>
            <a:picLocks noChangeAspect="1"/>
          </p:cNvPicPr>
          <p:nvPr/>
        </p:nvPicPr>
        <p:blipFill>
          <a:blip r:embed="rId3"/>
          <a:stretch>
            <a:fillRect/>
          </a:stretch>
        </p:blipFill>
        <p:spPr>
          <a:xfrm>
            <a:off x="180022" y="1880350"/>
            <a:ext cx="4324007" cy="2431779"/>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B839E7CB-BD8C-1710-FB26-AE934D48116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0933" y="1880347"/>
            <a:ext cx="3329756" cy="2490063"/>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8853CB92-D814-EE3C-DAB8-89BBF8C0BD1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1402" y="1880347"/>
            <a:ext cx="3252421" cy="24317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3448655"/>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402945" y="3213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系统测试</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a:extLst>
              <a:ext uri="{FF2B5EF4-FFF2-40B4-BE49-F238E27FC236}">
                <a16:creationId xmlns:a16="http://schemas.microsoft.com/office/drawing/2014/main" id="{B923C554-E56D-5C23-4623-6A828B04B1EA}"/>
              </a:ext>
            </a:extLst>
          </p:cNvPr>
          <p:cNvSpPr/>
          <p:nvPr/>
        </p:nvSpPr>
        <p:spPr>
          <a:xfrm>
            <a:off x="9745244" y="136814"/>
            <a:ext cx="2446755"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基础性功能测试</a:t>
            </a:r>
          </a:p>
        </p:txBody>
      </p:sp>
      <p:sp>
        <p:nvSpPr>
          <p:cNvPr id="12" name="文本框 11">
            <a:extLst>
              <a:ext uri="{FF2B5EF4-FFF2-40B4-BE49-F238E27FC236}">
                <a16:creationId xmlns:a16="http://schemas.microsoft.com/office/drawing/2014/main" id="{F97A4C71-0BA9-4564-E0C8-22D81CF35BC6}"/>
              </a:ext>
            </a:extLst>
          </p:cNvPr>
          <p:cNvSpPr txBox="1"/>
          <p:nvPr/>
        </p:nvSpPr>
        <p:spPr>
          <a:xfrm>
            <a:off x="294068" y="3028890"/>
            <a:ext cx="3398725" cy="400110"/>
          </a:xfrm>
          <a:prstGeom prst="rect">
            <a:avLst/>
          </a:prstGeom>
          <a:noFill/>
          <a:ln w="12700">
            <a:noFill/>
            <a:prstDash val="solid"/>
          </a:ln>
        </p:spPr>
        <p:txBody>
          <a:bodyPr wrap="square">
            <a:spAutoFit/>
          </a:bodyPr>
          <a:lstStyle/>
          <a:p>
            <a:pPr algn="just"/>
            <a:r>
              <a:rPr lang="en-US" altLang="zh-CN" sz="2000" kern="100" dirty="0">
                <a:effectLst/>
                <a:latin typeface="楷体" panose="02010609060101010101" pitchFamily="49" charset="-122"/>
                <a:ea typeface="楷体" panose="02010609060101010101" pitchFamily="49" charset="-122"/>
              </a:rPr>
              <a:t>STM32 </a:t>
            </a:r>
            <a:r>
              <a:rPr lang="en-US" altLang="zh-CN" sz="2000" kern="100" dirty="0">
                <a:latin typeface="楷体" panose="02010609060101010101" pitchFamily="49" charset="-122"/>
                <a:ea typeface="楷体" panose="02010609060101010101" pitchFamily="49" charset="-122"/>
              </a:rPr>
              <a:t>PWM</a:t>
            </a:r>
            <a:r>
              <a:rPr lang="zh-CN" altLang="en-US" sz="2000" kern="100" dirty="0">
                <a:latin typeface="楷体" panose="02010609060101010101" pitchFamily="49" charset="-122"/>
                <a:ea typeface="楷体" panose="02010609060101010101" pitchFamily="49" charset="-122"/>
              </a:rPr>
              <a:t>驱动电机</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运行测试</a:t>
            </a:r>
            <a:endParaRPr lang="zh-CN" altLang="en-US" sz="2000" dirty="0">
              <a:latin typeface="楷体" panose="02010609060101010101" pitchFamily="49" charset="-122"/>
              <a:ea typeface="楷体" panose="02010609060101010101" pitchFamily="49" charset="-122"/>
            </a:endParaRPr>
          </a:p>
        </p:txBody>
      </p:sp>
      <p:sp>
        <p:nvSpPr>
          <p:cNvPr id="15" name="文本框 14">
            <a:extLst>
              <a:ext uri="{FF2B5EF4-FFF2-40B4-BE49-F238E27FC236}">
                <a16:creationId xmlns:a16="http://schemas.microsoft.com/office/drawing/2014/main" id="{D7124F9A-8FE4-4452-45BE-EACD055ECEE2}"/>
              </a:ext>
            </a:extLst>
          </p:cNvPr>
          <p:cNvSpPr txBox="1"/>
          <p:nvPr/>
        </p:nvSpPr>
        <p:spPr>
          <a:xfrm>
            <a:off x="4584325" y="4275002"/>
            <a:ext cx="3023347" cy="400110"/>
          </a:xfrm>
          <a:prstGeom prst="rect">
            <a:avLst/>
          </a:prstGeom>
          <a:noFill/>
          <a:ln w="12700">
            <a:noFill/>
          </a:ln>
        </p:spPr>
        <p:txBody>
          <a:bodyPr wrap="square">
            <a:spAutoFit/>
          </a:bodyPr>
          <a:lstStyle/>
          <a:p>
            <a:pPr algn="just"/>
            <a:r>
              <a:rPr lang="en-US" altLang="zh-CN" sz="2000" kern="100" dirty="0">
                <a:effectLst/>
                <a:latin typeface="楷体" panose="02010609060101010101" pitchFamily="49" charset="-122"/>
                <a:ea typeface="楷体" panose="02010609060101010101" pitchFamily="49" charset="-122"/>
              </a:rPr>
              <a:t>STM32 OLED</a:t>
            </a:r>
            <a:r>
              <a:rPr lang="zh-CN" altLang="en-US" sz="2000" kern="100" dirty="0">
                <a:effectLst/>
                <a:latin typeface="楷体" panose="02010609060101010101" pitchFamily="49" charset="-122"/>
                <a:ea typeface="楷体" panose="02010609060101010101" pitchFamily="49" charset="-122"/>
              </a:rPr>
              <a:t>显示</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功能</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测试</a:t>
            </a:r>
            <a:endParaRPr lang="zh-CN" altLang="en-US" sz="2000" dirty="0">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0A4D1F62-F013-51F2-23C5-CED369FA589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9179"/>
          <a:stretch/>
        </p:blipFill>
        <p:spPr bwMode="auto">
          <a:xfrm>
            <a:off x="1024189" y="1407735"/>
            <a:ext cx="1535047" cy="1473117"/>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8DBED51A-B969-4BFC-FCB9-81D793FB751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642" t="13657" r="27218" b="6467"/>
          <a:stretch/>
        </p:blipFill>
        <p:spPr bwMode="auto">
          <a:xfrm>
            <a:off x="4584325" y="1407735"/>
            <a:ext cx="3023348" cy="2816457"/>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D447F9B1-51A8-B56A-96F8-B883D75FBD8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47011" y="1407735"/>
            <a:ext cx="2021609" cy="2703355"/>
          </a:xfrm>
          <a:prstGeom prst="rect">
            <a:avLst/>
          </a:prstGeom>
          <a:ln>
            <a:noFill/>
          </a:ln>
          <a:effectLst>
            <a:outerShdw blurRad="292100" dist="139700" dir="2700000" algn="tl" rotWithShape="0">
              <a:srgbClr val="333333">
                <a:alpha val="65000"/>
              </a:srgbClr>
            </a:outerShdw>
          </a:effectLst>
        </p:spPr>
      </p:pic>
      <p:sp>
        <p:nvSpPr>
          <p:cNvPr id="16" name="文本框 15">
            <a:extLst>
              <a:ext uri="{FF2B5EF4-FFF2-40B4-BE49-F238E27FC236}">
                <a16:creationId xmlns:a16="http://schemas.microsoft.com/office/drawing/2014/main" id="{4B24C607-F355-B68A-E7FF-B290D41BE7B0}"/>
              </a:ext>
            </a:extLst>
          </p:cNvPr>
          <p:cNvSpPr txBox="1"/>
          <p:nvPr/>
        </p:nvSpPr>
        <p:spPr>
          <a:xfrm>
            <a:off x="8739944" y="4275002"/>
            <a:ext cx="2743201" cy="323165"/>
          </a:xfrm>
          <a:prstGeom prst="rect">
            <a:avLst/>
          </a:prstGeom>
          <a:noFill/>
        </p:spPr>
        <p:txBody>
          <a:bodyPr wrap="square">
            <a:spAutoFit/>
          </a:bodyPr>
          <a:lstStyle/>
          <a:p>
            <a:pPr algn="just">
              <a:lnSpc>
                <a:spcPts val="1800"/>
              </a:lnSpc>
              <a:tabLst>
                <a:tab pos="239395" algn="l"/>
              </a:tabLst>
            </a:pPr>
            <a:r>
              <a:rPr lang="en-US" altLang="zh-CN" sz="2000" kern="100" dirty="0">
                <a:latin typeface="楷体" panose="02010609060101010101" pitchFamily="49" charset="-122"/>
                <a:ea typeface="楷体" panose="02010609060101010101" pitchFamily="49" charset="-122"/>
              </a:rPr>
              <a:t>ADC</a:t>
            </a:r>
            <a:r>
              <a:rPr lang="zh-CN" altLang="en-US" sz="2000" kern="100" dirty="0">
                <a:latin typeface="楷体" panose="02010609060101010101" pitchFamily="49" charset="-122"/>
                <a:ea typeface="楷体" panose="02010609060101010101" pitchFamily="49" charset="-122"/>
              </a:rPr>
              <a:t>驱动摇杆功能</a:t>
            </a:r>
            <a:r>
              <a:rPr lang="zh-CN" altLang="zh-CN" sz="2000" kern="100" dirty="0">
                <a:effectLst/>
                <a:latin typeface="楷体" panose="02010609060101010101" pitchFamily="49" charset="-122"/>
                <a:ea typeface="楷体" panose="02010609060101010101" pitchFamily="49" charset="-122"/>
              </a:rPr>
              <a:t>测试</a:t>
            </a:r>
          </a:p>
        </p:txBody>
      </p:sp>
      <p:pic>
        <p:nvPicPr>
          <p:cNvPr id="17" name="图片 16">
            <a:extLst>
              <a:ext uri="{FF2B5EF4-FFF2-40B4-BE49-F238E27FC236}">
                <a16:creationId xmlns:a16="http://schemas.microsoft.com/office/drawing/2014/main" id="{A17F6761-0973-DACB-17B4-9B7E429BFA4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189" y="3869508"/>
            <a:ext cx="1925488" cy="2575381"/>
          </a:xfrm>
          <a:prstGeom prst="rect">
            <a:avLst/>
          </a:prstGeom>
          <a:ln>
            <a:noFill/>
          </a:ln>
          <a:effectLst>
            <a:outerShdw blurRad="292100" dist="139700" dir="2700000" algn="tl" rotWithShape="0">
              <a:srgbClr val="333333">
                <a:alpha val="65000"/>
              </a:srgbClr>
            </a:outerShdw>
          </a:effectLst>
        </p:spPr>
      </p:pic>
      <p:sp>
        <p:nvSpPr>
          <p:cNvPr id="21" name="文本框 20">
            <a:extLst>
              <a:ext uri="{FF2B5EF4-FFF2-40B4-BE49-F238E27FC236}">
                <a16:creationId xmlns:a16="http://schemas.microsoft.com/office/drawing/2014/main" id="{1DD559BB-00D5-04AA-C435-FEB9E5E4D694}"/>
              </a:ext>
            </a:extLst>
          </p:cNvPr>
          <p:cNvSpPr txBox="1"/>
          <p:nvPr/>
        </p:nvSpPr>
        <p:spPr>
          <a:xfrm>
            <a:off x="968044" y="6495699"/>
            <a:ext cx="6150076" cy="338554"/>
          </a:xfrm>
          <a:prstGeom prst="rect">
            <a:avLst/>
          </a:prstGeom>
          <a:noFill/>
        </p:spPr>
        <p:txBody>
          <a:bodyPr wrap="square">
            <a:spAutoFit/>
          </a:bodyPr>
          <a:lstStyle/>
          <a:p>
            <a:r>
              <a:rPr lang="zh-CN" altLang="zh-CN" sz="1600" kern="100" dirty="0">
                <a:effectLst/>
                <a:ea typeface="Times New Roman" panose="02020603050405020304" pitchFamily="18" charset="0"/>
              </a:rPr>
              <a:t> </a:t>
            </a:r>
            <a:r>
              <a:rPr lang="en-US" altLang="zh-CN" sz="1600" kern="100" dirty="0">
                <a:effectLst/>
                <a:ea typeface="Times New Roman" panose="02020603050405020304" pitchFamily="18" charset="0"/>
              </a:rPr>
              <a:t>LCD</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显示屏</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功能</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测试</a:t>
            </a:r>
            <a:endParaRPr lang="zh-CN" altLang="en-US" sz="1600" dirty="0"/>
          </a:p>
        </p:txBody>
      </p:sp>
    </p:spTree>
    <p:extLst>
      <p:ext uri="{BB962C8B-B14F-4D97-AF65-F5344CB8AC3E}">
        <p14:creationId xmlns:p14="http://schemas.microsoft.com/office/powerpoint/2010/main" val="424041557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402945" y="3213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系统测试</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a:extLst>
              <a:ext uri="{FF2B5EF4-FFF2-40B4-BE49-F238E27FC236}">
                <a16:creationId xmlns:a16="http://schemas.microsoft.com/office/drawing/2014/main" id="{B923C554-E56D-5C23-4623-6A828B04B1EA}"/>
              </a:ext>
            </a:extLst>
          </p:cNvPr>
          <p:cNvSpPr/>
          <p:nvPr/>
        </p:nvSpPr>
        <p:spPr>
          <a:xfrm>
            <a:off x="10127225" y="136814"/>
            <a:ext cx="2064773"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系统性测试</a:t>
            </a:r>
          </a:p>
        </p:txBody>
      </p:sp>
      <p:sp>
        <p:nvSpPr>
          <p:cNvPr id="18" name="文本框 17">
            <a:extLst>
              <a:ext uri="{FF2B5EF4-FFF2-40B4-BE49-F238E27FC236}">
                <a16:creationId xmlns:a16="http://schemas.microsoft.com/office/drawing/2014/main" id="{405DD494-71D9-0931-285C-D7BC1A4D1794}"/>
              </a:ext>
            </a:extLst>
          </p:cNvPr>
          <p:cNvSpPr txBox="1"/>
          <p:nvPr/>
        </p:nvSpPr>
        <p:spPr>
          <a:xfrm>
            <a:off x="1012689" y="5863895"/>
            <a:ext cx="3762519" cy="323165"/>
          </a:xfrm>
          <a:prstGeom prst="rect">
            <a:avLst/>
          </a:prstGeom>
          <a:noFill/>
          <a:ln w="12700">
            <a:noFill/>
          </a:ln>
        </p:spPr>
        <p:txBody>
          <a:bodyPr wrap="square">
            <a:spAutoFit/>
          </a:bodyPr>
          <a:lstStyle/>
          <a:p>
            <a:pPr algn="ctr">
              <a:lnSpc>
                <a:spcPts val="1800"/>
              </a:lnSpc>
              <a:tabLst>
                <a:tab pos="239395" algn="l"/>
              </a:tabLst>
            </a:pP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机器人传感及驱动系统测试图</a:t>
            </a:r>
            <a:endParaRPr lang="zh-CN" altLang="zh-CN" sz="2400" kern="100" dirty="0">
              <a:effectLst/>
              <a:latin typeface="楷体" panose="02010609060101010101" pitchFamily="49" charset="-122"/>
              <a:ea typeface="楷体" panose="02010609060101010101" pitchFamily="49" charset="-122"/>
            </a:endParaRPr>
          </a:p>
        </p:txBody>
      </p:sp>
      <p:pic>
        <p:nvPicPr>
          <p:cNvPr id="11" name="图片 10">
            <a:extLst>
              <a:ext uri="{FF2B5EF4-FFF2-40B4-BE49-F238E27FC236}">
                <a16:creationId xmlns:a16="http://schemas.microsoft.com/office/drawing/2014/main" id="{CB33F633-02CE-BDA6-E718-CB98673F5B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431" b="1"/>
          <a:stretch/>
        </p:blipFill>
        <p:spPr bwMode="auto">
          <a:xfrm>
            <a:off x="786548" y="1349235"/>
            <a:ext cx="4214803" cy="4314434"/>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3" name="图片 2">
            <a:extLst>
              <a:ext uri="{FF2B5EF4-FFF2-40B4-BE49-F238E27FC236}">
                <a16:creationId xmlns:a16="http://schemas.microsoft.com/office/drawing/2014/main" id="{91B0F875-6074-0B2E-A4E1-D93B02B437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2544" y="1349235"/>
            <a:ext cx="3152456" cy="2357524"/>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204F8BB6-AA2F-0020-835A-E7EF15B450A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54713" y="1315450"/>
            <a:ext cx="2179663" cy="2914700"/>
          </a:xfrm>
          <a:prstGeom prst="rect">
            <a:avLst/>
          </a:prstGeom>
          <a:ln>
            <a:noFill/>
          </a:ln>
          <a:effectLst>
            <a:outerShdw blurRad="292100" dist="139700" dir="2700000" algn="tl" rotWithShape="0">
              <a:srgbClr val="333333">
                <a:alpha val="65000"/>
              </a:srgbClr>
            </a:outerShdw>
          </a:effectLst>
        </p:spPr>
      </p:pic>
      <p:sp>
        <p:nvSpPr>
          <p:cNvPr id="13" name="文本框 12">
            <a:extLst>
              <a:ext uri="{FF2B5EF4-FFF2-40B4-BE49-F238E27FC236}">
                <a16:creationId xmlns:a16="http://schemas.microsoft.com/office/drawing/2014/main" id="{74E593E6-70AC-19D0-3A16-25560C64C0DC}"/>
              </a:ext>
            </a:extLst>
          </p:cNvPr>
          <p:cNvSpPr txBox="1"/>
          <p:nvPr/>
        </p:nvSpPr>
        <p:spPr>
          <a:xfrm>
            <a:off x="5652544" y="3906985"/>
            <a:ext cx="3152457" cy="323165"/>
          </a:xfrm>
          <a:prstGeom prst="rect">
            <a:avLst/>
          </a:prstGeom>
          <a:noFill/>
          <a:ln w="12700">
            <a:noFill/>
          </a:ln>
        </p:spPr>
        <p:txBody>
          <a:bodyPr wrap="square">
            <a:spAutoFit/>
          </a:bodyPr>
          <a:lstStyle/>
          <a:p>
            <a:pPr algn="ctr">
              <a:lnSpc>
                <a:spcPts val="1800"/>
              </a:lnSpc>
              <a:tabLst>
                <a:tab pos="239395" algn="l"/>
              </a:tabLst>
            </a:pP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机器人</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无线控制</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系统测试</a:t>
            </a:r>
            <a:endParaRPr lang="zh-CN" altLang="zh-CN" sz="2400" kern="100" dirty="0">
              <a:effectLst/>
              <a:latin typeface="楷体" panose="02010609060101010101" pitchFamily="49" charset="-122"/>
              <a:ea typeface="楷体" panose="02010609060101010101" pitchFamily="49" charset="-122"/>
            </a:endParaRPr>
          </a:p>
        </p:txBody>
      </p:sp>
      <p:sp>
        <p:nvSpPr>
          <p:cNvPr id="14" name="文本框 13">
            <a:extLst>
              <a:ext uri="{FF2B5EF4-FFF2-40B4-BE49-F238E27FC236}">
                <a16:creationId xmlns:a16="http://schemas.microsoft.com/office/drawing/2014/main" id="{2A99FE93-558C-53AC-E701-9C1B01FCC82F}"/>
              </a:ext>
            </a:extLst>
          </p:cNvPr>
          <p:cNvSpPr txBox="1"/>
          <p:nvPr/>
        </p:nvSpPr>
        <p:spPr>
          <a:xfrm>
            <a:off x="9244318" y="4396592"/>
            <a:ext cx="2600452" cy="323164"/>
          </a:xfrm>
          <a:prstGeom prst="rect">
            <a:avLst/>
          </a:prstGeom>
          <a:noFill/>
          <a:ln w="12700">
            <a:noFill/>
          </a:ln>
        </p:spPr>
        <p:txBody>
          <a:bodyPr wrap="square">
            <a:spAutoFit/>
          </a:bodyPr>
          <a:lstStyle/>
          <a:p>
            <a:pPr algn="ctr">
              <a:lnSpc>
                <a:spcPts val="1800"/>
              </a:lnSpc>
              <a:tabLst>
                <a:tab pos="239395" algn="l"/>
              </a:tabLst>
            </a:pP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机器人</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主</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控</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系统测试</a:t>
            </a:r>
            <a:endParaRPr lang="zh-CN" altLang="zh-CN" sz="2400" kern="100" dirty="0">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71281140"/>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402945" y="3213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系统测试</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a:extLst>
              <a:ext uri="{FF2B5EF4-FFF2-40B4-BE49-F238E27FC236}">
                <a16:creationId xmlns:a16="http://schemas.microsoft.com/office/drawing/2014/main" id="{B923C554-E56D-5C23-4623-6A828B04B1EA}"/>
              </a:ext>
            </a:extLst>
          </p:cNvPr>
          <p:cNvSpPr/>
          <p:nvPr/>
        </p:nvSpPr>
        <p:spPr>
          <a:xfrm>
            <a:off x="9714271" y="136814"/>
            <a:ext cx="2477727"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整体系统性测试</a:t>
            </a:r>
          </a:p>
        </p:txBody>
      </p:sp>
      <p:sp>
        <p:nvSpPr>
          <p:cNvPr id="18" name="文本框 17">
            <a:extLst>
              <a:ext uri="{FF2B5EF4-FFF2-40B4-BE49-F238E27FC236}">
                <a16:creationId xmlns:a16="http://schemas.microsoft.com/office/drawing/2014/main" id="{405DD494-71D9-0931-285C-D7BC1A4D1794}"/>
              </a:ext>
            </a:extLst>
          </p:cNvPr>
          <p:cNvSpPr txBox="1"/>
          <p:nvPr/>
        </p:nvSpPr>
        <p:spPr>
          <a:xfrm>
            <a:off x="605897" y="4877008"/>
            <a:ext cx="3762519" cy="323165"/>
          </a:xfrm>
          <a:prstGeom prst="rect">
            <a:avLst/>
          </a:prstGeom>
          <a:noFill/>
          <a:ln w="12700">
            <a:noFill/>
          </a:ln>
        </p:spPr>
        <p:txBody>
          <a:bodyPr wrap="square">
            <a:spAutoFit/>
          </a:bodyPr>
          <a:lstStyle/>
          <a:p>
            <a:pPr algn="ctr">
              <a:lnSpc>
                <a:spcPts val="1800"/>
              </a:lnSpc>
              <a:tabLst>
                <a:tab pos="239395" algn="l"/>
              </a:tabLst>
            </a:pP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机器人传感及驱动系统测试图</a:t>
            </a:r>
            <a:endParaRPr lang="zh-CN" altLang="zh-CN" sz="2400" kern="100" dirty="0">
              <a:effectLst/>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350DA273-15C2-04BE-2E62-BBFC0949AB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2828"/>
          <a:stretch/>
        </p:blipFill>
        <p:spPr bwMode="auto">
          <a:xfrm>
            <a:off x="605631" y="2202727"/>
            <a:ext cx="3762785" cy="2452546"/>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5" name="文本框 14">
            <a:extLst>
              <a:ext uri="{FF2B5EF4-FFF2-40B4-BE49-F238E27FC236}">
                <a16:creationId xmlns:a16="http://schemas.microsoft.com/office/drawing/2014/main" id="{0756A6CB-629C-8FAC-0457-94EB1EA89919}"/>
              </a:ext>
            </a:extLst>
          </p:cNvPr>
          <p:cNvSpPr txBox="1"/>
          <p:nvPr/>
        </p:nvSpPr>
        <p:spPr>
          <a:xfrm>
            <a:off x="4660491" y="1366684"/>
            <a:ext cx="7059561" cy="5016758"/>
          </a:xfrm>
          <a:prstGeom prst="rect">
            <a:avLst/>
          </a:prstGeom>
          <a:noFill/>
          <a:ln w="12700">
            <a:solidFill>
              <a:schemeClr val="tx1"/>
            </a:solidFill>
          </a:ln>
        </p:spPr>
        <p:txBody>
          <a:bodyPr wrap="square">
            <a:spAutoFit/>
          </a:bodyPr>
          <a:lstStyle/>
          <a:p>
            <a:pPr indent="304800" algn="just" latinLnBrk="1">
              <a:tabLst>
                <a:tab pos="239395" algn="l"/>
              </a:tabLst>
            </a:pPr>
            <a:r>
              <a:rPr lang="zh-CN" altLang="zh-CN" sz="2000" kern="100" dirty="0">
                <a:effectLst/>
                <a:latin typeface="楷体" panose="02010609060101010101" pitchFamily="49" charset="-122"/>
                <a:ea typeface="楷体" panose="02010609060101010101" pitchFamily="49" charset="-122"/>
              </a:rPr>
              <a:t>整体测试是将三个子系统分别为机器人主控系统与机器人传感器数据采集及驱动系统，和机器人无线控制系统，整合到一起，进行系统性的联调测试，首先无线控制系统端拨动摇杆通过</a:t>
            </a:r>
            <a:r>
              <a:rPr lang="en-US" altLang="zh-CN" sz="2000" kern="100" dirty="0">
                <a:effectLst/>
                <a:latin typeface="楷体" panose="02010609060101010101" pitchFamily="49" charset="-122"/>
                <a:ea typeface="楷体" panose="02010609060101010101" pitchFamily="49" charset="-122"/>
              </a:rPr>
              <a:t>ADC</a:t>
            </a:r>
            <a:r>
              <a:rPr lang="zh-CN" altLang="zh-CN" sz="2000" kern="100" dirty="0">
                <a:effectLst/>
                <a:latin typeface="楷体" panose="02010609060101010101" pitchFamily="49" charset="-122"/>
                <a:ea typeface="楷体" panose="02010609060101010101" pitchFamily="49" charset="-122"/>
              </a:rPr>
              <a:t>检测数据并处理生成运动控制命令发送到机器人主控系统上，基于嵌入式</a:t>
            </a:r>
            <a:r>
              <a:rPr lang="en-US" altLang="zh-CN" sz="2000" kern="100" dirty="0">
                <a:effectLst/>
                <a:latin typeface="楷体" panose="02010609060101010101" pitchFamily="49" charset="-122"/>
                <a:ea typeface="楷体" panose="02010609060101010101" pitchFamily="49" charset="-122"/>
              </a:rPr>
              <a:t>Linux</a:t>
            </a:r>
            <a:r>
              <a:rPr lang="zh-CN" altLang="zh-CN" sz="2000" kern="100" dirty="0">
                <a:effectLst/>
                <a:latin typeface="楷体" panose="02010609060101010101" pitchFamily="49" charset="-122"/>
                <a:ea typeface="楷体" panose="02010609060101010101" pitchFamily="49" charset="-122"/>
              </a:rPr>
              <a:t>的主控系统运行着环境视觉感知任务的同时，并对接收到的运动控制命令进行处理后，通过</a:t>
            </a:r>
            <a:r>
              <a:rPr lang="en-US" altLang="zh-CN" sz="2000" kern="100" dirty="0">
                <a:effectLst/>
                <a:latin typeface="楷体" panose="02010609060101010101" pitchFamily="49" charset="-122"/>
                <a:ea typeface="楷体" panose="02010609060101010101" pitchFamily="49" charset="-122"/>
              </a:rPr>
              <a:t>CAN</a:t>
            </a:r>
            <a:r>
              <a:rPr lang="zh-CN" altLang="zh-CN" sz="2000" kern="100" dirty="0">
                <a:effectLst/>
                <a:latin typeface="楷体" panose="02010609060101010101" pitchFamily="49" charset="-122"/>
                <a:ea typeface="楷体" panose="02010609060101010101" pitchFamily="49" charset="-122"/>
              </a:rPr>
              <a:t>总线发到机器人传感及驱动系统上，传感及驱动系统根据收到的相应的机器人运动控制命令来驱动机器人进行运动，与此同时此系统还执行着机器人环境温湿度数据感知任务与机器人姿态角度数据检测任务，并将采集到的数据通过</a:t>
            </a:r>
            <a:r>
              <a:rPr lang="en-US" altLang="zh-CN" sz="2000" kern="100" dirty="0">
                <a:effectLst/>
                <a:latin typeface="楷体" panose="02010609060101010101" pitchFamily="49" charset="-122"/>
                <a:ea typeface="楷体" panose="02010609060101010101" pitchFamily="49" charset="-122"/>
              </a:rPr>
              <a:t>CAN</a:t>
            </a:r>
            <a:r>
              <a:rPr lang="zh-CN" altLang="zh-CN" sz="2000" kern="100" dirty="0">
                <a:effectLst/>
                <a:latin typeface="楷体" panose="02010609060101010101" pitchFamily="49" charset="-122"/>
                <a:ea typeface="楷体" panose="02010609060101010101" pitchFamily="49" charset="-122"/>
              </a:rPr>
              <a:t>总线发送到机器人主控系统上，主控系统再经过处理后通过</a:t>
            </a:r>
            <a:r>
              <a:rPr lang="en-US" altLang="zh-CN" sz="2000" kern="100" dirty="0">
                <a:effectLst/>
                <a:latin typeface="楷体" panose="02010609060101010101" pitchFamily="49" charset="-122"/>
                <a:ea typeface="楷体" panose="02010609060101010101" pitchFamily="49" charset="-122"/>
              </a:rPr>
              <a:t>Linux UART</a:t>
            </a:r>
            <a:r>
              <a:rPr lang="zh-CN" altLang="zh-CN" sz="2000" kern="100" dirty="0">
                <a:effectLst/>
                <a:latin typeface="楷体" panose="02010609060101010101" pitchFamily="49" charset="-122"/>
                <a:ea typeface="楷体" panose="02010609060101010101" pitchFamily="49" charset="-122"/>
              </a:rPr>
              <a:t>外设连接蓝牙串口模块以无线的方式发送到机器人的无线控制系统进行数据显示，本测试如下图</a:t>
            </a:r>
            <a:r>
              <a:rPr lang="en-US" altLang="zh-CN" sz="2000" kern="100" dirty="0">
                <a:effectLst/>
                <a:latin typeface="楷体" panose="02010609060101010101" pitchFamily="49" charset="-122"/>
                <a:ea typeface="楷体" panose="02010609060101010101" pitchFamily="49" charset="-122"/>
              </a:rPr>
              <a:t>4.21</a:t>
            </a:r>
            <a:r>
              <a:rPr lang="zh-CN" altLang="zh-CN" sz="2000" kern="100" dirty="0">
                <a:effectLst/>
                <a:latin typeface="楷体" panose="02010609060101010101" pitchFamily="49" charset="-122"/>
                <a:ea typeface="楷体" panose="02010609060101010101" pitchFamily="49" charset="-122"/>
              </a:rPr>
              <a:t>，顺利完成了机器人的环境视觉感知问题的研究与机器人环境温湿度数据感知问题的研究，机器人姿态检测问题，以及机器人驱动方式和非自动化控制策略问题的研究。</a:t>
            </a:r>
          </a:p>
        </p:txBody>
      </p:sp>
    </p:spTree>
    <p:extLst>
      <p:ext uri="{BB962C8B-B14F-4D97-AF65-F5344CB8AC3E}">
        <p14:creationId xmlns:p14="http://schemas.microsoft.com/office/powerpoint/2010/main" val="1996444760"/>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8" name="文本框 10"/>
          <p:cNvSpPr txBox="1"/>
          <p:nvPr/>
        </p:nvSpPr>
        <p:spPr>
          <a:xfrm>
            <a:off x="4348606" y="2726240"/>
            <a:ext cx="7039283" cy="1137285"/>
          </a:xfrm>
          <a:prstGeom prst="rect">
            <a:avLst/>
          </a:prstGeom>
          <a:noFill/>
        </p:spPr>
        <p:txBody>
          <a:bodyPr wrap="square" rtlCol="0">
            <a:spAutoFit/>
          </a:bodyPr>
          <a:lstStyle/>
          <a:p>
            <a:pPr algn="r"/>
            <a:r>
              <a:rPr lang="zh-CN" altLang="en-US" sz="4800" b="1" dirty="0">
                <a:solidFill>
                  <a:srgbClr val="2D4F6A"/>
                </a:solidFill>
                <a:cs typeface="+mn-ea"/>
                <a:sym typeface="+mn-lt"/>
              </a:rPr>
              <a:t>致谢</a:t>
            </a:r>
            <a:r>
              <a:rPr lang="en-US" altLang="zh-CN" sz="4800" b="1" dirty="0">
                <a:solidFill>
                  <a:srgbClr val="2D4F6A"/>
                </a:solidFill>
                <a:cs typeface="+mn-ea"/>
                <a:sym typeface="+mn-lt"/>
              </a:rPr>
              <a:t>!</a:t>
            </a:r>
            <a:endParaRPr lang="zh-CN" altLang="en-US" sz="4800" b="1" dirty="0">
              <a:solidFill>
                <a:srgbClr val="2D4F6A"/>
              </a:solidFill>
              <a:cs typeface="+mn-ea"/>
              <a:sym typeface="+mn-lt"/>
            </a:endParaRPr>
          </a:p>
          <a:p>
            <a:pPr algn="r"/>
            <a:r>
              <a:rPr lang="en-US" altLang="zh-CN" sz="2000" dirty="0">
                <a:solidFill>
                  <a:srgbClr val="2D4F6A"/>
                </a:solidFill>
                <a:cs typeface="+mn-ea"/>
                <a:sym typeface="+mn-lt"/>
              </a:rPr>
              <a:t>Paper thanks!</a:t>
            </a:r>
          </a:p>
        </p:txBody>
      </p:sp>
      <p:sp>
        <p:nvSpPr>
          <p:cNvPr id="3" name="文本框 17"/>
          <p:cNvSpPr txBox="1"/>
          <p:nvPr/>
        </p:nvSpPr>
        <p:spPr>
          <a:xfrm>
            <a:off x="7582969" y="1896745"/>
            <a:ext cx="3804920" cy="922020"/>
          </a:xfrm>
          <a:prstGeom prst="rect">
            <a:avLst/>
          </a:prstGeom>
          <a:noFill/>
        </p:spPr>
        <p:txBody>
          <a:bodyPr wrap="square" rtlCol="0">
            <a:spAutoFit/>
          </a:bodyPr>
          <a:lstStyle/>
          <a:p>
            <a:pPr algn="r">
              <a:defRPr/>
            </a:pPr>
            <a:r>
              <a:rPr lang="en-US" altLang="zh-CN" sz="5400" dirty="0">
                <a:solidFill>
                  <a:srgbClr val="2D4F6A"/>
                </a:solidFill>
                <a:cs typeface="+mn-ea"/>
                <a:sym typeface="+mn-lt"/>
              </a:rPr>
              <a:t>PART 04</a:t>
            </a:r>
          </a:p>
        </p:txBody>
      </p:sp>
      <p:cxnSp>
        <p:nvCxnSpPr>
          <p:cNvPr id="9" name="直接连接符 8"/>
          <p:cNvCxnSpPr/>
          <p:nvPr/>
        </p:nvCxnSpPr>
        <p:spPr>
          <a:xfrm>
            <a:off x="10801552" y="4001939"/>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任意多边形 5"/>
          <p:cNvSpPr>
            <a:spLocks noEditPoints="1"/>
          </p:cNvSpPr>
          <p:nvPr/>
        </p:nvSpPr>
        <p:spPr bwMode="auto">
          <a:xfrm>
            <a:off x="10117455" y="592455"/>
            <a:ext cx="1099820" cy="574040"/>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cs typeface="+mn-ea"/>
              <a:sym typeface="+mn-lt"/>
            </a:endParaRPr>
          </a:p>
        </p:txBody>
      </p:sp>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42" name="文本框 28"/>
          <p:cNvSpPr txBox="1"/>
          <p:nvPr/>
        </p:nvSpPr>
        <p:spPr>
          <a:xfrm>
            <a:off x="5009587" y="2358811"/>
            <a:ext cx="5796064" cy="1754298"/>
          </a:xfrm>
          <a:prstGeom prst="rect">
            <a:avLst/>
          </a:prstGeom>
          <a:noFill/>
        </p:spPr>
        <p:txBody>
          <a:bodyPr wrap="square" lIns="91413" tIns="45706" rIns="91413" bIns="45706" rtlCol="0" anchor="t" anchorCtr="0">
            <a:spAutoFit/>
          </a:bodyPr>
          <a:lstStyle/>
          <a:p>
            <a:pPr algn="r">
              <a:lnSpc>
                <a:spcPct val="100000"/>
              </a:lnSpc>
            </a:pPr>
            <a:r>
              <a:rPr lang="zh-CN" altLang="en-US" sz="5400" b="1" dirty="0">
                <a:solidFill>
                  <a:srgbClr val="2D4F6A"/>
                </a:solidFill>
                <a:cs typeface="+mn-ea"/>
                <a:sym typeface="+mn-lt"/>
              </a:rPr>
              <a:t>设计尚有不足，</a:t>
            </a:r>
            <a:endParaRPr lang="en-US" altLang="zh-CN" sz="5400" b="1" dirty="0">
              <a:solidFill>
                <a:srgbClr val="2D4F6A"/>
              </a:solidFill>
              <a:cs typeface="+mn-ea"/>
              <a:sym typeface="+mn-lt"/>
            </a:endParaRPr>
          </a:p>
          <a:p>
            <a:pPr algn="r">
              <a:lnSpc>
                <a:spcPct val="100000"/>
              </a:lnSpc>
            </a:pPr>
            <a:r>
              <a:rPr lang="zh-CN" altLang="en-US" sz="5400" b="1" dirty="0">
                <a:solidFill>
                  <a:srgbClr val="2D4F6A"/>
                </a:solidFill>
                <a:cs typeface="+mn-ea"/>
                <a:sym typeface="+mn-lt"/>
              </a:rPr>
              <a:t>请老师们多多指教！</a:t>
            </a:r>
          </a:p>
        </p:txBody>
      </p:sp>
      <p:sp>
        <p:nvSpPr>
          <p:cNvPr id="7" name="文本框 28">
            <a:extLst>
              <a:ext uri="{FF2B5EF4-FFF2-40B4-BE49-F238E27FC236}">
                <a16:creationId xmlns:a16="http://schemas.microsoft.com/office/drawing/2014/main" id="{1CB0B1D9-72F6-A560-F53A-CA2CFE2DF999}"/>
              </a:ext>
            </a:extLst>
          </p:cNvPr>
          <p:cNvSpPr txBox="1"/>
          <p:nvPr/>
        </p:nvSpPr>
        <p:spPr>
          <a:xfrm>
            <a:off x="2288457" y="717755"/>
            <a:ext cx="7615085" cy="923301"/>
          </a:xfrm>
          <a:prstGeom prst="rect">
            <a:avLst/>
          </a:prstGeom>
          <a:noFill/>
        </p:spPr>
        <p:txBody>
          <a:bodyPr wrap="square" lIns="91413" tIns="45706" rIns="91413" bIns="45706" rtlCol="0" anchor="t" anchorCtr="0">
            <a:spAutoFit/>
          </a:bodyPr>
          <a:lstStyle/>
          <a:p>
            <a:pPr algn="r">
              <a:lnSpc>
                <a:spcPct val="100000"/>
              </a:lnSpc>
            </a:pPr>
            <a:r>
              <a:rPr lang="zh-CN" altLang="en-US" sz="5400" b="1" dirty="0">
                <a:solidFill>
                  <a:schemeClr val="tx1">
                    <a:lumMod val="65000"/>
                    <a:lumOff val="35000"/>
                  </a:schemeClr>
                </a:solidFill>
                <a:cs typeface="+mn-ea"/>
                <a:sym typeface="+mn-lt"/>
              </a:rPr>
              <a:t>感谢各位老师指导答辩！</a:t>
            </a:r>
          </a:p>
        </p:txBody>
      </p:sp>
      <p:sp>
        <p:nvSpPr>
          <p:cNvPr id="2" name="矩形 1">
            <a:extLst>
              <a:ext uri="{FF2B5EF4-FFF2-40B4-BE49-F238E27FC236}">
                <a16:creationId xmlns:a16="http://schemas.microsoft.com/office/drawing/2014/main" id="{17791BCF-469F-A7D6-30D9-580D24F44609}"/>
              </a:ext>
            </a:extLst>
          </p:cNvPr>
          <p:cNvSpPr/>
          <p:nvPr/>
        </p:nvSpPr>
        <p:spPr>
          <a:xfrm>
            <a:off x="11110450" y="444430"/>
            <a:ext cx="1081549" cy="546649"/>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致谢</a:t>
            </a: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8" name="文本框 10"/>
          <p:cNvSpPr txBox="1"/>
          <p:nvPr/>
        </p:nvSpPr>
        <p:spPr>
          <a:xfrm>
            <a:off x="4348606" y="2726240"/>
            <a:ext cx="7039283" cy="1137285"/>
          </a:xfrm>
          <a:prstGeom prst="rect">
            <a:avLst/>
          </a:prstGeom>
          <a:noFill/>
        </p:spPr>
        <p:txBody>
          <a:bodyPr wrap="square" rtlCol="0">
            <a:spAutoFit/>
          </a:bodyPr>
          <a:lstStyle/>
          <a:p>
            <a:pPr algn="r"/>
            <a:r>
              <a:rPr lang="zh-CN" altLang="en-US" sz="4800" b="1" dirty="0">
                <a:solidFill>
                  <a:srgbClr val="2D4F6A"/>
                </a:solidFill>
                <a:cs typeface="+mn-ea"/>
                <a:sym typeface="+mn-lt"/>
              </a:rPr>
              <a:t>研究内容</a:t>
            </a:r>
          </a:p>
          <a:p>
            <a:pPr algn="r"/>
            <a:r>
              <a:rPr lang="en-US" altLang="zh-CN" sz="2000" dirty="0">
                <a:solidFill>
                  <a:srgbClr val="2D4F6A"/>
                </a:solidFill>
                <a:cs typeface="+mn-ea"/>
                <a:sym typeface="+mn-lt"/>
              </a:rPr>
              <a:t>Research content</a:t>
            </a:r>
          </a:p>
        </p:txBody>
      </p:sp>
      <p:sp>
        <p:nvSpPr>
          <p:cNvPr id="2" name="文本框 17"/>
          <p:cNvSpPr txBox="1"/>
          <p:nvPr/>
        </p:nvSpPr>
        <p:spPr>
          <a:xfrm>
            <a:off x="7582969" y="1896745"/>
            <a:ext cx="3804920" cy="922020"/>
          </a:xfrm>
          <a:prstGeom prst="rect">
            <a:avLst/>
          </a:prstGeom>
          <a:noFill/>
        </p:spPr>
        <p:txBody>
          <a:bodyPr wrap="square" rtlCol="0">
            <a:spAutoFit/>
          </a:bodyPr>
          <a:lstStyle/>
          <a:p>
            <a:pPr algn="r">
              <a:defRPr/>
            </a:pPr>
            <a:r>
              <a:rPr lang="en-US" altLang="zh-CN" sz="5400" dirty="0">
                <a:solidFill>
                  <a:srgbClr val="2D4F6A"/>
                </a:solidFill>
                <a:cs typeface="+mn-ea"/>
                <a:sym typeface="+mn-lt"/>
              </a:rPr>
              <a:t>PART 02</a:t>
            </a:r>
          </a:p>
        </p:txBody>
      </p:sp>
      <p:cxnSp>
        <p:nvCxnSpPr>
          <p:cNvPr id="9" name="直接连接符 8"/>
          <p:cNvCxnSpPr/>
          <p:nvPr/>
        </p:nvCxnSpPr>
        <p:spPr>
          <a:xfrm>
            <a:off x="10801552" y="4001939"/>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任意多边形 5"/>
          <p:cNvSpPr>
            <a:spLocks noEditPoints="1"/>
          </p:cNvSpPr>
          <p:nvPr/>
        </p:nvSpPr>
        <p:spPr bwMode="auto">
          <a:xfrm>
            <a:off x="10117455" y="592455"/>
            <a:ext cx="1099820" cy="574040"/>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cs typeface="+mn-ea"/>
              <a:sym typeface="+mn-lt"/>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 name="矩形 4">
            <a:extLst>
              <a:ext uri="{FF2B5EF4-FFF2-40B4-BE49-F238E27FC236}">
                <a16:creationId xmlns:a16="http://schemas.microsoft.com/office/drawing/2014/main" id="{B6543D4E-8236-F084-B003-71560C88A95E}"/>
              </a:ext>
            </a:extLst>
          </p:cNvPr>
          <p:cNvSpPr/>
          <p:nvPr/>
        </p:nvSpPr>
        <p:spPr>
          <a:xfrm>
            <a:off x="10481186" y="114479"/>
            <a:ext cx="1710813" cy="758466"/>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研究对象</a:t>
            </a:r>
          </a:p>
        </p:txBody>
      </p:sp>
      <p:sp>
        <p:nvSpPr>
          <p:cNvPr id="12" name="矩形 11">
            <a:extLst>
              <a:ext uri="{FF2B5EF4-FFF2-40B4-BE49-F238E27FC236}">
                <a16:creationId xmlns:a16="http://schemas.microsoft.com/office/drawing/2014/main" id="{3A62A3C1-F83F-64DB-A836-A244ABF6B935}"/>
              </a:ext>
            </a:extLst>
          </p:cNvPr>
          <p:cNvSpPr/>
          <p:nvPr/>
        </p:nvSpPr>
        <p:spPr>
          <a:xfrm>
            <a:off x="8677807" y="4678277"/>
            <a:ext cx="2698175" cy="523220"/>
          </a:xfrm>
          <a:prstGeom prst="rect">
            <a:avLst/>
          </a:prstGeom>
          <a:noFill/>
        </p:spPr>
        <p:txBody>
          <a:bodyPr wrap="none" lIns="91440" tIns="45720" rIns="91440" bIns="45720">
            <a:spAutoFit/>
          </a:bodyPr>
          <a:lstStyle/>
          <a:p>
            <a:pPr algn="ctr"/>
            <a:r>
              <a:rPr lang="zh-CN" altLang="en-US" sz="2800" dirty="0">
                <a:ln w="0"/>
                <a:solidFill>
                  <a:schemeClr val="tx1">
                    <a:lumMod val="85000"/>
                    <a:lumOff val="15000"/>
                  </a:schemeClr>
                </a:solidFill>
                <a:effectLst>
                  <a:outerShdw blurRad="38100" dist="19050" dir="2700000" algn="tl" rotWithShape="0">
                    <a:schemeClr val="dk1">
                      <a:alpha val="40000"/>
                    </a:schemeClr>
                  </a:outerShdw>
                </a:effectLst>
              </a:rPr>
              <a:t>室内移动机器人</a:t>
            </a:r>
            <a:endParaRPr lang="zh-CN" altLang="en-US" sz="2800" b="0" cap="none" spc="0" dirty="0">
              <a:ln w="0"/>
              <a:solidFill>
                <a:schemeClr val="tx1">
                  <a:lumMod val="85000"/>
                  <a:lumOff val="15000"/>
                </a:schemeClr>
              </a:solidFill>
              <a:effectLst>
                <a:outerShdw blurRad="38100" dist="19050" dir="2700000" algn="tl" rotWithShape="0">
                  <a:schemeClr val="dk1">
                    <a:alpha val="40000"/>
                  </a:schemeClr>
                </a:outerShdw>
              </a:effectLst>
            </a:endParaRPr>
          </a:p>
        </p:txBody>
      </p:sp>
      <p:sp>
        <p:nvSpPr>
          <p:cNvPr id="4" name="文本框 3">
            <a:extLst>
              <a:ext uri="{FF2B5EF4-FFF2-40B4-BE49-F238E27FC236}">
                <a16:creationId xmlns:a16="http://schemas.microsoft.com/office/drawing/2014/main" id="{75C0084A-F851-B7F2-3F58-5A373ED10BF9}"/>
              </a:ext>
            </a:extLst>
          </p:cNvPr>
          <p:cNvSpPr txBox="1"/>
          <p:nvPr/>
        </p:nvSpPr>
        <p:spPr>
          <a:xfrm>
            <a:off x="392573" y="1573161"/>
            <a:ext cx="7306085" cy="4154984"/>
          </a:xfrm>
          <a:prstGeom prst="rect">
            <a:avLst/>
          </a:prstGeom>
          <a:noFill/>
        </p:spPr>
        <p:txBody>
          <a:bodyPr wrap="square">
            <a:spAutoFit/>
          </a:bodyPr>
          <a:lstStyle/>
          <a:p>
            <a:pPr indent="304800" algn="just" latinLnBrk="1">
              <a:tabLst>
                <a:tab pos="239395" algn="l"/>
              </a:tabLst>
            </a:pPr>
            <a:r>
              <a:rPr lang="en-US" altLang="zh-CN" sz="2400" kern="100" dirty="0">
                <a:latin typeface="楷体" panose="02010609060101010101" pitchFamily="49" charset="-122"/>
                <a:ea typeface="楷体" panose="02010609060101010101" pitchFamily="49" charset="-122"/>
              </a:rPr>
              <a:t>	</a:t>
            </a:r>
            <a:r>
              <a:rPr lang="zh-CN" altLang="zh-CN" sz="2400" kern="100" dirty="0">
                <a:effectLst/>
                <a:latin typeface="楷体" panose="02010609060101010101" pitchFamily="49" charset="-122"/>
                <a:ea typeface="楷体" panose="02010609060101010101" pitchFamily="49" charset="-122"/>
              </a:rPr>
              <a:t>移动机器人作为机器人领域研究的一个重要方向，目前也已取得了突破性的发展。移动机器人的种类繁多，其中不同的结构特性会影响机器人整体系统运行的稳定性，履带式移动机器人以高负载，高稳定性在众多移动机器人类型中脱颖而出，完美解决了移动机器人稳定性不足的缺陷。</a:t>
            </a:r>
            <a:endParaRPr lang="en-US" altLang="zh-CN" sz="2400" kern="100" dirty="0">
              <a:effectLst/>
              <a:latin typeface="楷体" panose="02010609060101010101" pitchFamily="49" charset="-122"/>
              <a:ea typeface="楷体" panose="02010609060101010101" pitchFamily="49" charset="-122"/>
            </a:endParaRPr>
          </a:p>
          <a:p>
            <a:pPr indent="304800" algn="just" latinLnBrk="1">
              <a:tabLst>
                <a:tab pos="239395" algn="l"/>
              </a:tabLst>
            </a:pPr>
            <a:endParaRPr lang="zh-CN" altLang="zh-CN" sz="2400" kern="100" dirty="0">
              <a:effectLst/>
              <a:latin typeface="楷体" panose="02010609060101010101" pitchFamily="49" charset="-122"/>
              <a:ea typeface="楷体" panose="02010609060101010101" pitchFamily="49" charset="-122"/>
            </a:endParaRPr>
          </a:p>
          <a:p>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  </a:t>
            </a:r>
            <a:r>
              <a:rPr lang="zh-CN" altLang="zh-CN" sz="2400" kern="100" dirty="0">
                <a:effectLst/>
                <a:latin typeface="楷体" panose="02010609060101010101" pitchFamily="49" charset="-122"/>
                <a:ea typeface="楷体" panose="02010609060101010101" pitchFamily="49" charset="-122"/>
                <a:cs typeface="Times New Roman" panose="02020603050405020304" pitchFamily="18" charset="0"/>
              </a:rPr>
              <a:t>本</a:t>
            </a:r>
            <a:r>
              <a:rPr lang="zh-CN" altLang="en-US" sz="2400" kern="100" dirty="0">
                <a:effectLst/>
                <a:latin typeface="楷体" panose="02010609060101010101" pitchFamily="49" charset="-122"/>
                <a:ea typeface="楷体" panose="02010609060101010101" pitchFamily="49" charset="-122"/>
                <a:cs typeface="Times New Roman" panose="02020603050405020304" pitchFamily="18" charset="0"/>
              </a:rPr>
              <a:t>设计</a:t>
            </a:r>
            <a:r>
              <a:rPr lang="zh-CN" altLang="zh-CN" sz="2400" kern="100" dirty="0">
                <a:effectLst/>
                <a:latin typeface="楷体" panose="02010609060101010101" pitchFamily="49" charset="-122"/>
                <a:ea typeface="楷体" panose="02010609060101010101" pitchFamily="49" charset="-122"/>
                <a:cs typeface="Times New Roman" panose="02020603050405020304" pitchFamily="18" charset="0"/>
              </a:rPr>
              <a:t>以履带式移动机器人作为研究对象的基础平台，且重点关注机器人环境视觉感知问题，环境温湿度感知问题，和机器人自身姿态检测与非自动控制方式的控制策略问题。</a:t>
            </a:r>
            <a:endParaRPr lang="zh-CN" altLang="en-US" sz="2400" dirty="0">
              <a:latin typeface="楷体" panose="02010609060101010101" pitchFamily="49" charset="-122"/>
              <a:ea typeface="楷体" panose="02010609060101010101" pitchFamily="49" charset="-122"/>
            </a:endParaRPr>
          </a:p>
        </p:txBody>
      </p:sp>
      <p:pic>
        <p:nvPicPr>
          <p:cNvPr id="11" name="图片 10">
            <a:extLst>
              <a:ext uri="{FF2B5EF4-FFF2-40B4-BE49-F238E27FC236}">
                <a16:creationId xmlns:a16="http://schemas.microsoft.com/office/drawing/2014/main" id="{559D74F0-2CB7-22CD-DD77-C7C88EC71317}"/>
              </a:ext>
            </a:extLst>
          </p:cNvPr>
          <p:cNvPicPr>
            <a:picLocks noChangeAspect="1"/>
          </p:cNvPicPr>
          <p:nvPr/>
        </p:nvPicPr>
        <p:blipFill>
          <a:blip r:embed="rId3"/>
          <a:stretch>
            <a:fillRect/>
          </a:stretch>
        </p:blipFill>
        <p:spPr>
          <a:xfrm>
            <a:off x="8497207" y="2273480"/>
            <a:ext cx="3059377" cy="231104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3" name="直接连接符 2"/>
          <p:cNvCxnSpPr/>
          <p:nvPr/>
        </p:nvCxnSpPr>
        <p:spPr>
          <a:xfrm>
            <a:off x="3369904" y="3926704"/>
            <a:ext cx="0" cy="425450"/>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242769" y="3926704"/>
            <a:ext cx="0" cy="425450"/>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9263974" y="2868159"/>
            <a:ext cx="0" cy="476250"/>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5303479" y="2868159"/>
            <a:ext cx="0" cy="476250"/>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5" name="燕尾形 24"/>
          <p:cNvSpPr/>
          <p:nvPr/>
        </p:nvSpPr>
        <p:spPr>
          <a:xfrm>
            <a:off x="8162432" y="3235189"/>
            <a:ext cx="2392680" cy="779145"/>
          </a:xfrm>
          <a:prstGeom prst="chevron">
            <a:avLst/>
          </a:prstGeom>
          <a:solidFill>
            <a:srgbClr val="2D4F6A"/>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6" name="燕尾形 45"/>
          <p:cNvSpPr/>
          <p:nvPr/>
        </p:nvSpPr>
        <p:spPr>
          <a:xfrm>
            <a:off x="5933399" y="3235189"/>
            <a:ext cx="2728820" cy="779145"/>
          </a:xfrm>
          <a:prstGeom prst="chevron">
            <a:avLst/>
          </a:prstGeom>
          <a:solidFill>
            <a:srgbClr val="2D4F6A"/>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7" name="燕尾形 46"/>
          <p:cNvSpPr/>
          <p:nvPr/>
        </p:nvSpPr>
        <p:spPr>
          <a:xfrm>
            <a:off x="4011889" y="3235189"/>
            <a:ext cx="2392680" cy="779145"/>
          </a:xfrm>
          <a:prstGeom prst="chevron">
            <a:avLst/>
          </a:prstGeom>
          <a:solidFill>
            <a:srgbClr val="2D4F6A"/>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8" name="燕尾形 47"/>
          <p:cNvSpPr/>
          <p:nvPr/>
        </p:nvSpPr>
        <p:spPr>
          <a:xfrm>
            <a:off x="1583015" y="3242866"/>
            <a:ext cx="2899409" cy="771468"/>
          </a:xfrm>
          <a:prstGeom prst="chevron">
            <a:avLst/>
          </a:prstGeom>
          <a:solidFill>
            <a:srgbClr val="2D4F6A"/>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50" name="文本框 25"/>
          <p:cNvSpPr txBox="1"/>
          <p:nvPr/>
        </p:nvSpPr>
        <p:spPr>
          <a:xfrm>
            <a:off x="8378784" y="3383541"/>
            <a:ext cx="2127885" cy="482440"/>
          </a:xfrm>
          <a:prstGeom prst="rect">
            <a:avLst/>
          </a:prstGeom>
          <a:noFill/>
          <a:effectLst/>
        </p:spPr>
        <p:txBody>
          <a:bodyPr wrap="square" rtlCol="0">
            <a:spAutoFit/>
          </a:bodyPr>
          <a:lstStyle/>
          <a:p>
            <a:pPr algn="ctr"/>
            <a:r>
              <a:rPr lang="zh-CN" altLang="en-US" sz="2535" spc="-150" dirty="0">
                <a:solidFill>
                  <a:schemeClr val="bg1"/>
                </a:solidFill>
                <a:cs typeface="+mn-ea"/>
                <a:sym typeface="+mn-lt"/>
              </a:rPr>
              <a:t>系统测试</a:t>
            </a:r>
          </a:p>
        </p:txBody>
      </p:sp>
      <p:sp>
        <p:nvSpPr>
          <p:cNvPr id="51" name="文本框 21"/>
          <p:cNvSpPr txBox="1"/>
          <p:nvPr/>
        </p:nvSpPr>
        <p:spPr>
          <a:xfrm>
            <a:off x="6377898" y="3388859"/>
            <a:ext cx="2150743" cy="482440"/>
          </a:xfrm>
          <a:prstGeom prst="rect">
            <a:avLst/>
          </a:prstGeom>
          <a:noFill/>
          <a:effectLst/>
        </p:spPr>
        <p:txBody>
          <a:bodyPr wrap="square" rtlCol="0">
            <a:spAutoFit/>
          </a:bodyPr>
          <a:lstStyle/>
          <a:p>
            <a:pPr algn="ctr"/>
            <a:r>
              <a:rPr lang="zh-CN" altLang="en-US" sz="2535" dirty="0">
                <a:solidFill>
                  <a:schemeClr val="bg1"/>
                </a:solidFill>
                <a:cs typeface="+mn-ea"/>
                <a:sym typeface="+mn-lt"/>
              </a:rPr>
              <a:t>软件系统设计</a:t>
            </a:r>
          </a:p>
        </p:txBody>
      </p:sp>
      <p:sp>
        <p:nvSpPr>
          <p:cNvPr id="52" name="文本框 16"/>
          <p:cNvSpPr txBox="1"/>
          <p:nvPr/>
        </p:nvSpPr>
        <p:spPr>
          <a:xfrm>
            <a:off x="4426544" y="3388859"/>
            <a:ext cx="1753870" cy="482440"/>
          </a:xfrm>
          <a:prstGeom prst="rect">
            <a:avLst/>
          </a:prstGeom>
          <a:noFill/>
          <a:effectLst/>
        </p:spPr>
        <p:txBody>
          <a:bodyPr wrap="square" rtlCol="0">
            <a:spAutoFit/>
          </a:bodyPr>
          <a:lstStyle/>
          <a:p>
            <a:pPr algn="ctr"/>
            <a:r>
              <a:rPr lang="zh-CN" altLang="en-US" sz="2535" dirty="0">
                <a:solidFill>
                  <a:schemeClr val="bg1"/>
                </a:solidFill>
                <a:cs typeface="+mn-ea"/>
                <a:sym typeface="+mn-lt"/>
              </a:rPr>
              <a:t>硬件设计</a:t>
            </a:r>
          </a:p>
        </p:txBody>
      </p:sp>
      <p:sp>
        <p:nvSpPr>
          <p:cNvPr id="53" name="文本框 12"/>
          <p:cNvSpPr txBox="1"/>
          <p:nvPr/>
        </p:nvSpPr>
        <p:spPr>
          <a:xfrm>
            <a:off x="2135464" y="3388859"/>
            <a:ext cx="2141855" cy="482440"/>
          </a:xfrm>
          <a:prstGeom prst="rect">
            <a:avLst/>
          </a:prstGeom>
          <a:noFill/>
          <a:effectLst/>
        </p:spPr>
        <p:txBody>
          <a:bodyPr wrap="square" rtlCol="0">
            <a:spAutoFit/>
          </a:bodyPr>
          <a:lstStyle/>
          <a:p>
            <a:pPr algn="ctr"/>
            <a:r>
              <a:rPr lang="zh-CN" altLang="en-US" sz="2535" dirty="0">
                <a:solidFill>
                  <a:schemeClr val="bg1"/>
                </a:solidFill>
                <a:cs typeface="+mn-ea"/>
                <a:sym typeface="+mn-lt"/>
              </a:rPr>
              <a:t>系统方案设计</a:t>
            </a:r>
          </a:p>
        </p:txBody>
      </p:sp>
      <p:sp>
        <p:nvSpPr>
          <p:cNvPr id="54" name="文本框 53"/>
          <p:cNvSpPr txBox="1"/>
          <p:nvPr/>
        </p:nvSpPr>
        <p:spPr>
          <a:xfrm>
            <a:off x="2135464" y="4407399"/>
            <a:ext cx="2468880" cy="581569"/>
          </a:xfrm>
          <a:prstGeom prst="rect">
            <a:avLst/>
          </a:prstGeom>
          <a:noFill/>
        </p:spPr>
        <p:txBody>
          <a:bodyPr wrap="square" rtlCol="0">
            <a:spAutoFit/>
          </a:bodyPr>
          <a:lstStyle/>
          <a:p>
            <a:pPr algn="ctr">
              <a:lnSpc>
                <a:spcPts val="2000"/>
              </a:lnSpc>
              <a:spcBef>
                <a:spcPts val="0"/>
              </a:spcBef>
              <a:spcAft>
                <a:spcPts val="0"/>
              </a:spcAft>
            </a:pPr>
            <a:r>
              <a:rPr lang="zh-CN" altLang="en-US" sz="1335" dirty="0">
                <a:solidFill>
                  <a:schemeClr val="tx1">
                    <a:lumMod val="75000"/>
                    <a:lumOff val="25000"/>
                  </a:schemeClr>
                </a:solidFill>
                <a:cs typeface="+mn-ea"/>
                <a:sym typeface="+mn-lt"/>
              </a:rPr>
              <a:t>进行整体系统的方案设计和子系统模块的方案设计</a:t>
            </a:r>
          </a:p>
        </p:txBody>
      </p:sp>
      <p:sp>
        <p:nvSpPr>
          <p:cNvPr id="55" name="文本框 54"/>
          <p:cNvSpPr txBox="1"/>
          <p:nvPr/>
        </p:nvSpPr>
        <p:spPr>
          <a:xfrm>
            <a:off x="6007694" y="4407399"/>
            <a:ext cx="2468880" cy="323678"/>
          </a:xfrm>
          <a:prstGeom prst="rect">
            <a:avLst/>
          </a:prstGeom>
          <a:noFill/>
        </p:spPr>
        <p:txBody>
          <a:bodyPr wrap="square" rtlCol="0">
            <a:spAutoFit/>
          </a:bodyPr>
          <a:lstStyle/>
          <a:p>
            <a:pPr algn="ctr">
              <a:lnSpc>
                <a:spcPts val="2000"/>
              </a:lnSpc>
              <a:spcBef>
                <a:spcPts val="0"/>
              </a:spcBef>
              <a:spcAft>
                <a:spcPts val="0"/>
              </a:spcAft>
            </a:pPr>
            <a:r>
              <a:rPr lang="zh-CN" altLang="en-US" sz="1335" dirty="0">
                <a:solidFill>
                  <a:schemeClr val="tx1">
                    <a:lumMod val="75000"/>
                    <a:lumOff val="25000"/>
                  </a:schemeClr>
                </a:solidFill>
                <a:cs typeface="+mn-ea"/>
                <a:sym typeface="+mn-lt"/>
              </a:rPr>
              <a:t>各个子系统的软件设计</a:t>
            </a:r>
          </a:p>
        </p:txBody>
      </p:sp>
      <p:sp>
        <p:nvSpPr>
          <p:cNvPr id="57" name="文本框 56"/>
          <p:cNvSpPr txBox="1"/>
          <p:nvPr/>
        </p:nvSpPr>
        <p:spPr>
          <a:xfrm>
            <a:off x="4069039" y="2447950"/>
            <a:ext cx="2468880" cy="325089"/>
          </a:xfrm>
          <a:prstGeom prst="rect">
            <a:avLst/>
          </a:prstGeom>
          <a:noFill/>
        </p:spPr>
        <p:txBody>
          <a:bodyPr wrap="square" rtlCol="0">
            <a:spAutoFit/>
          </a:bodyPr>
          <a:lstStyle/>
          <a:p>
            <a:pPr algn="ctr">
              <a:lnSpc>
                <a:spcPts val="2000"/>
              </a:lnSpc>
              <a:spcBef>
                <a:spcPts val="0"/>
              </a:spcBef>
              <a:spcAft>
                <a:spcPts val="0"/>
              </a:spcAft>
            </a:pPr>
            <a:r>
              <a:rPr lang="zh-CN" altLang="en-US" sz="1335" dirty="0">
                <a:solidFill>
                  <a:schemeClr val="tx1">
                    <a:lumMod val="75000"/>
                    <a:lumOff val="25000"/>
                  </a:schemeClr>
                </a:solidFill>
                <a:cs typeface="+mn-ea"/>
                <a:sym typeface="+mn-lt"/>
              </a:rPr>
              <a:t>进行各个子系统的硬件设计</a:t>
            </a:r>
          </a:p>
        </p:txBody>
      </p:sp>
      <p:sp>
        <p:nvSpPr>
          <p:cNvPr id="58" name="文本框 57"/>
          <p:cNvSpPr txBox="1"/>
          <p:nvPr/>
        </p:nvSpPr>
        <p:spPr>
          <a:xfrm>
            <a:off x="8029534" y="2229802"/>
            <a:ext cx="2468880" cy="581569"/>
          </a:xfrm>
          <a:prstGeom prst="rect">
            <a:avLst/>
          </a:prstGeom>
          <a:noFill/>
        </p:spPr>
        <p:txBody>
          <a:bodyPr wrap="square" rtlCol="0">
            <a:spAutoFit/>
          </a:bodyPr>
          <a:lstStyle/>
          <a:p>
            <a:pPr algn="ctr">
              <a:lnSpc>
                <a:spcPts val="2000"/>
              </a:lnSpc>
              <a:spcBef>
                <a:spcPts val="0"/>
              </a:spcBef>
              <a:spcAft>
                <a:spcPts val="0"/>
              </a:spcAft>
            </a:pPr>
            <a:r>
              <a:rPr lang="zh-CN" altLang="en-US" sz="1335" dirty="0">
                <a:solidFill>
                  <a:schemeClr val="tx1">
                    <a:lumMod val="75000"/>
                    <a:lumOff val="25000"/>
                  </a:schemeClr>
                </a:solidFill>
                <a:cs typeface="+mn-ea"/>
                <a:sym typeface="+mn-lt"/>
              </a:rPr>
              <a:t>进行基础性功能测试和系统性测试</a:t>
            </a:r>
          </a:p>
        </p:txBody>
      </p:sp>
      <p:sp>
        <p:nvSpPr>
          <p:cNvPr id="5" name="矩形 4">
            <a:extLst>
              <a:ext uri="{FF2B5EF4-FFF2-40B4-BE49-F238E27FC236}">
                <a16:creationId xmlns:a16="http://schemas.microsoft.com/office/drawing/2014/main" id="{CE575409-E635-1736-7D8C-CB004EE6C5D3}"/>
              </a:ext>
            </a:extLst>
          </p:cNvPr>
          <p:cNvSpPr/>
          <p:nvPr/>
        </p:nvSpPr>
        <p:spPr>
          <a:xfrm>
            <a:off x="-29640" y="1380490"/>
            <a:ext cx="2165104" cy="758466"/>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研究过程</a:t>
            </a:r>
          </a:p>
        </p:txBody>
      </p:sp>
    </p:spTree>
    <p:extLst>
      <p:ext uri="{BB962C8B-B14F-4D97-AF65-F5344CB8AC3E}">
        <p14:creationId xmlns:p14="http://schemas.microsoft.com/office/powerpoint/2010/main" val="112937504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7551175" y="130084"/>
            <a:ext cx="4640826"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机器人整体系统方案设计</a:t>
            </a:r>
            <a:r>
              <a:rPr lang="en-US" altLang="zh-CN" sz="2400" b="1" dirty="0"/>
              <a:t> – </a:t>
            </a:r>
            <a:r>
              <a:rPr lang="zh-CN" altLang="en-US" sz="2400" b="1" dirty="0"/>
              <a:t>引言</a:t>
            </a:r>
          </a:p>
        </p:txBody>
      </p:sp>
      <p:sp>
        <p:nvSpPr>
          <p:cNvPr id="21" name="文本框 20">
            <a:extLst>
              <a:ext uri="{FF2B5EF4-FFF2-40B4-BE49-F238E27FC236}">
                <a16:creationId xmlns:a16="http://schemas.microsoft.com/office/drawing/2014/main" id="{46BE5E04-7AED-BABA-B2C1-9F30502C6E8B}"/>
              </a:ext>
            </a:extLst>
          </p:cNvPr>
          <p:cNvSpPr txBox="1"/>
          <p:nvPr/>
        </p:nvSpPr>
        <p:spPr>
          <a:xfrm>
            <a:off x="919316" y="1693490"/>
            <a:ext cx="10353368" cy="2677656"/>
          </a:xfrm>
          <a:prstGeom prst="rect">
            <a:avLst/>
          </a:prstGeom>
          <a:noFill/>
          <a:ln w="19050">
            <a:solidFill>
              <a:schemeClr val="tx1"/>
            </a:solidFill>
            <a:prstDash val="solid"/>
          </a:ln>
        </p:spPr>
        <p:txBody>
          <a:bodyPr wrap="square">
            <a:spAutoFit/>
          </a:bodyPr>
          <a:lstStyle/>
          <a:p>
            <a:pPr indent="360000" algn="just" latinLnBrk="1">
              <a:tabLst>
                <a:tab pos="239395" algn="l"/>
                <a:tab pos="266700" algn="l"/>
              </a:tabLst>
            </a:pPr>
            <a:r>
              <a:rPr lang="zh-CN" altLang="zh-CN" sz="2400" kern="100" dirty="0">
                <a:effectLst/>
                <a:latin typeface="楷体" panose="02010609060101010101" pitchFamily="49" charset="-122"/>
                <a:ea typeface="楷体" panose="02010609060101010101" pitchFamily="49" charset="-122"/>
              </a:rPr>
              <a:t>机器人是个综合系统，细分为机械系统，感知系统，硬件电路系统，控制系统，以及软件系统，所以机器人系统设计又分为机器人的机械结构设计，硬件电路设计，软件设计，运动控制算法设计，和</a:t>
            </a:r>
            <a:r>
              <a:rPr lang="zh-CN" altLang="en-US" sz="2400" kern="100" dirty="0">
                <a:effectLst/>
                <a:latin typeface="楷体" panose="02010609060101010101" pitchFamily="49" charset="-122"/>
                <a:ea typeface="楷体" panose="02010609060101010101" pitchFamily="49" charset="-122"/>
              </a:rPr>
              <a:t>传感器感知</a:t>
            </a:r>
            <a:r>
              <a:rPr lang="zh-CN" altLang="zh-CN" sz="2400" kern="100" dirty="0">
                <a:effectLst/>
                <a:latin typeface="楷体" panose="02010609060101010101" pitchFamily="49" charset="-122"/>
                <a:ea typeface="楷体" panose="02010609060101010101" pitchFamily="49" charset="-122"/>
              </a:rPr>
              <a:t>系统设计。</a:t>
            </a:r>
            <a:r>
              <a:rPr lang="en-US" altLang="zh-CN" sz="2400" kern="100" dirty="0">
                <a:effectLst/>
                <a:latin typeface="楷体" panose="02010609060101010101" pitchFamily="49" charset="-122"/>
                <a:ea typeface="楷体" panose="02010609060101010101" pitchFamily="49" charset="-122"/>
              </a:rPr>
              <a:t>			</a:t>
            </a:r>
          </a:p>
          <a:p>
            <a:pPr indent="360000" algn="just" latinLnBrk="1">
              <a:tabLst>
                <a:tab pos="239395" algn="l"/>
                <a:tab pos="266700" algn="l"/>
              </a:tabLst>
            </a:pPr>
            <a:r>
              <a:rPr lang="zh-CN" altLang="zh-CN" sz="2400" kern="100" dirty="0">
                <a:effectLst/>
                <a:latin typeface="楷体" panose="02010609060101010101" pitchFamily="49" charset="-122"/>
                <a:ea typeface="楷体" panose="02010609060101010101" pitchFamily="49" charset="-122"/>
              </a:rPr>
              <a:t>本</a:t>
            </a:r>
            <a:r>
              <a:rPr lang="zh-CN" altLang="en-US" sz="2400" kern="100" dirty="0">
                <a:effectLst/>
                <a:latin typeface="楷体" panose="02010609060101010101" pitchFamily="49" charset="-122"/>
                <a:ea typeface="楷体" panose="02010609060101010101" pitchFamily="49" charset="-122"/>
              </a:rPr>
              <a:t>设计</a:t>
            </a:r>
            <a:r>
              <a:rPr lang="zh-CN" altLang="zh-CN" sz="2400" kern="100" dirty="0">
                <a:effectLst/>
                <a:latin typeface="楷体" panose="02010609060101010101" pitchFamily="49" charset="-122"/>
                <a:ea typeface="楷体" panose="02010609060101010101" pitchFamily="49" charset="-122"/>
              </a:rPr>
              <a:t>为了提高机器人整个系统运行的高效性，将</a:t>
            </a:r>
            <a:r>
              <a:rPr lang="zh-CN" altLang="en-US" sz="2400" kern="100" dirty="0">
                <a:latin typeface="楷体" panose="02010609060101010101" pitchFamily="49" charset="-122"/>
                <a:ea typeface="楷体" panose="02010609060101010101" pitchFamily="49" charset="-122"/>
              </a:rPr>
              <a:t>控制系统的</a:t>
            </a:r>
            <a:r>
              <a:rPr lang="zh-CN" altLang="zh-CN" sz="2400" kern="100" dirty="0">
                <a:effectLst/>
                <a:latin typeface="楷体" panose="02010609060101010101" pitchFamily="49" charset="-122"/>
                <a:ea typeface="楷体" panose="02010609060101010101" pitchFamily="49" charset="-122"/>
              </a:rPr>
              <a:t>驱动</a:t>
            </a:r>
            <a:r>
              <a:rPr lang="zh-CN" altLang="en-US" sz="2400" kern="100" dirty="0">
                <a:latin typeface="楷体" panose="02010609060101010101" pitchFamily="49" charset="-122"/>
                <a:ea typeface="楷体" panose="02010609060101010101" pitchFamily="49" charset="-122"/>
              </a:rPr>
              <a:t>部分</a:t>
            </a:r>
            <a:r>
              <a:rPr lang="zh-CN" altLang="zh-CN" sz="2400" kern="100" dirty="0">
                <a:effectLst/>
                <a:latin typeface="楷体" panose="02010609060101010101" pitchFamily="49" charset="-122"/>
                <a:ea typeface="楷体" panose="02010609060101010101" pitchFamily="49" charset="-122"/>
              </a:rPr>
              <a:t>与感知系统集合成一个整体为传感器数据采集及驱动系统。</a:t>
            </a:r>
          </a:p>
          <a:p>
            <a:pPr indent="266700" algn="just" latinLnBrk="1">
              <a:tabLst>
                <a:tab pos="239395" algn="l"/>
                <a:tab pos="266700" algn="l"/>
              </a:tabLst>
            </a:pPr>
            <a:endParaRPr lang="zh-CN" altLang="zh-CN" sz="2400" kern="100" dirty="0">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8767463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7610167" y="130084"/>
            <a:ext cx="4581833"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机器人整体系统方案设计</a:t>
            </a:r>
            <a:r>
              <a:rPr lang="en-US" altLang="zh-CN" sz="2400" b="1" dirty="0"/>
              <a:t> – </a:t>
            </a:r>
            <a:r>
              <a:rPr lang="zh-CN" altLang="en-US" sz="2400" b="1" dirty="0"/>
              <a:t>引言</a:t>
            </a:r>
          </a:p>
        </p:txBody>
      </p:sp>
      <p:pic>
        <p:nvPicPr>
          <p:cNvPr id="7" name="图片 6">
            <a:extLst>
              <a:ext uri="{FF2B5EF4-FFF2-40B4-BE49-F238E27FC236}">
                <a16:creationId xmlns:a16="http://schemas.microsoft.com/office/drawing/2014/main" id="{29477CF3-36C5-0541-EA7F-62C28B324CBC}"/>
              </a:ext>
            </a:extLst>
          </p:cNvPr>
          <p:cNvPicPr>
            <a:picLocks noChangeAspect="1"/>
          </p:cNvPicPr>
          <p:nvPr/>
        </p:nvPicPr>
        <p:blipFill>
          <a:blip r:embed="rId3"/>
          <a:stretch>
            <a:fillRect/>
          </a:stretch>
        </p:blipFill>
        <p:spPr>
          <a:xfrm>
            <a:off x="3335368" y="1394481"/>
            <a:ext cx="5521264" cy="4069038"/>
          </a:xfrm>
          <a:prstGeom prst="rect">
            <a:avLst/>
          </a:prstGeom>
          <a:ln>
            <a:no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7E97B4DF-69BD-B388-681F-CC671E80CC6F}"/>
              </a:ext>
            </a:extLst>
          </p:cNvPr>
          <p:cNvSpPr txBox="1"/>
          <p:nvPr/>
        </p:nvSpPr>
        <p:spPr>
          <a:xfrm>
            <a:off x="4809718" y="5685908"/>
            <a:ext cx="3460955" cy="369332"/>
          </a:xfrm>
          <a:prstGeom prst="rect">
            <a:avLst/>
          </a:prstGeom>
          <a:noFill/>
        </p:spPr>
        <p:txBody>
          <a:bodyPr wrap="square" rtlCol="0">
            <a:spAutoFit/>
          </a:bodyPr>
          <a:lstStyle/>
          <a:p>
            <a:r>
              <a:rPr lang="zh-CN" altLang="en-US" sz="1800" b="1" dirty="0"/>
              <a:t>机器人系统组成结构图</a:t>
            </a:r>
          </a:p>
        </p:txBody>
      </p:sp>
    </p:spTree>
    <p:extLst>
      <p:ext uri="{BB962C8B-B14F-4D97-AF65-F5344CB8AC3E}">
        <p14:creationId xmlns:p14="http://schemas.microsoft.com/office/powerpoint/2010/main" val="2262202557"/>
      </p:ext>
    </p:extLst>
  </p:cSld>
  <p:clrMapOvr>
    <a:masterClrMapping/>
  </p:clrMapOvr>
  <p:transition spd="slow">
    <p:push dir="u"/>
  </p:transition>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kbyc5nu">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kbyc5nu">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TotalTime>
  <Words>1895</Words>
  <Application>Microsoft Office PowerPoint</Application>
  <PresentationFormat>宽屏</PresentationFormat>
  <Paragraphs>213</Paragraphs>
  <Slides>48</Slides>
  <Notes>48</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48</vt:i4>
      </vt:variant>
    </vt:vector>
  </HeadingPairs>
  <TitlesOfParts>
    <vt:vector size="55" baseType="lpstr">
      <vt:lpstr>楷体</vt:lpstr>
      <vt:lpstr>微软雅黑</vt:lpstr>
      <vt:lpstr>Arial</vt:lpstr>
      <vt:lpstr>Calibri</vt:lpstr>
      <vt:lpstr>Times New Roman</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王硕</cp:lastModifiedBy>
  <cp:revision>661</cp:revision>
  <dcterms:created xsi:type="dcterms:W3CDTF">2016-05-20T12:59:00Z</dcterms:created>
  <dcterms:modified xsi:type="dcterms:W3CDTF">2024-06-03T11:05:45Z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1302C07618834D81A7E5B7BB7814EE91_12</vt:lpwstr>
  </property>
  <property fmtid="{D5CDD505-2E9C-101B-9397-08002B2CF9AE}" pid="3" name="KSOProductBuildVer">
    <vt:lpwstr>2052-12.1.0.15374</vt:lpwstr>
  </property>
</Properties>
</file>